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embeddings/Microsoft_Equation7.bin" ContentType="application/vnd.openxmlformats-officedocument.oleObject"/>
  <Override PartName="/ppt/embeddings/Microsoft_Equation8.bin" ContentType="application/vnd.openxmlformats-officedocument.oleObject"/>
  <Override PartName="/ppt/embeddings/Microsoft_Equation9.bin" ContentType="application/vnd.openxmlformats-officedocument.oleObject"/>
  <Override PartName="/ppt/embeddings/Microsoft_Equation10.bin" ContentType="application/vnd.openxmlformats-officedocument.oleObject"/>
  <Override PartName="/ppt/embeddings/Microsoft_Equation11.bin" ContentType="application/vnd.openxmlformats-officedocument.oleObject"/>
  <Override PartName="/ppt/embeddings/Microsoft_Equation12.bin" ContentType="application/vnd.openxmlformats-officedocument.oleObject"/>
  <Override PartName="/ppt/embeddings/Microsoft_Equation13.bin" ContentType="application/vnd.openxmlformats-officedocument.oleObject"/>
  <Override PartName="/ppt/embeddings/Microsoft_Equation14.bin" ContentType="application/vnd.openxmlformats-officedocument.oleObject"/>
  <Override PartName="/ppt/embeddings/Microsoft_Equation15.bin" ContentType="application/vnd.openxmlformats-officedocument.oleObject"/>
  <Override PartName="/ppt/embeddings/Microsoft_Equation16.bin" ContentType="application/vnd.openxmlformats-officedocument.oleObject"/>
  <Override PartName="/ppt/embeddings/Microsoft_Equation17.bin" ContentType="application/vnd.openxmlformats-officedocument.oleObject"/>
  <Override PartName="/ppt/embeddings/Microsoft_Equation18.bin" ContentType="application/vnd.openxmlformats-officedocument.oleObject"/>
  <Override PartName="/ppt/embeddings/Microsoft_Equation19.bin" ContentType="application/vnd.openxmlformats-officedocument.oleObject"/>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Microsoft_Equation20.bin" ContentType="application/vnd.openxmlformats-officedocument.oleObject"/>
  <Override PartName="/ppt/embeddings/Microsoft_Equation21.bin" ContentType="application/vnd.openxmlformats-officedocument.oleObject"/>
  <Override PartName="/ppt/embeddings/Microsoft_Equation22.bin" ContentType="application/vnd.openxmlformats-officedocument.oleObject"/>
  <Override PartName="/ppt/embeddings/Microsoft_Equation23.bin" ContentType="application/vnd.openxmlformats-officedocument.oleObject"/>
  <Override PartName="/ppt/embeddings/Microsoft_Equation24.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Microsoft_Equation25.bin" ContentType="application/vnd.openxmlformats-officedocument.oleObject"/>
  <Override PartName="/ppt/embeddings/Microsoft_Equation26.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Microsoft_Equation27.bin" ContentType="application/vnd.openxmlformats-officedocument.oleObject"/>
  <Override PartName="/ppt/embeddings/oleObject14.bin" ContentType="application/vnd.openxmlformats-officedocument.oleObject"/>
  <Override PartName="/ppt/embeddings/Microsoft_Equation28.bin" ContentType="application/vnd.openxmlformats-officedocument.oleObject"/>
  <Override PartName="/ppt/embeddings/Microsoft_Equation29.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Microsoft_Equation30.bin" ContentType="application/vnd.openxmlformats-officedocument.oleObject"/>
  <Override PartName="/ppt/embeddings/Microsoft_Equation31.bin" ContentType="application/vnd.openxmlformats-officedocument.oleObject"/>
  <Override PartName="/ppt/embeddings/Microsoft_Equation32.bin" ContentType="application/vnd.openxmlformats-officedocument.oleObject"/>
  <Override PartName="/ppt/embeddings/Microsoft_Equation33.bin" ContentType="application/vnd.openxmlformats-officedocument.oleObject"/>
  <Override PartName="/ppt/embeddings/Microsoft_Equation34.bin" ContentType="application/vnd.openxmlformats-officedocument.oleObject"/>
  <Override PartName="/ppt/embeddings/Microsoft_Equation35.bin" ContentType="application/vnd.openxmlformats-officedocument.oleObject"/>
  <Override PartName="/ppt/embeddings/Microsoft_Equation36.bin" ContentType="application/vnd.openxmlformats-officedocument.oleObject"/>
  <Override PartName="/ppt/embeddings/Microsoft_Equation37.bin" ContentType="application/vnd.openxmlformats-officedocument.oleObject"/>
  <Override PartName="/ppt/embeddings/Microsoft_Equation38.bin" ContentType="application/vnd.openxmlformats-officedocument.oleObject"/>
  <Override PartName="/ppt/embeddings/Microsoft_Equation39.bin" ContentType="application/vnd.openxmlformats-officedocument.oleObject"/>
  <Override PartName="/ppt/embeddings/Microsoft_Equation40.bin" ContentType="application/vnd.openxmlformats-officedocument.oleObject"/>
  <Override PartName="/ppt/embeddings/Microsoft_Equation41.bin" ContentType="application/vnd.openxmlformats-officedocument.oleObject"/>
  <Override PartName="/ppt/embeddings/Microsoft_Equation42.bin" ContentType="application/vnd.openxmlformats-officedocument.oleObject"/>
  <Override PartName="/ppt/embeddings/Microsoft_Equation43.bin" ContentType="application/vnd.openxmlformats-officedocument.oleObject"/>
  <Override PartName="/ppt/notesSlides/notesSlide1.xml" ContentType="application/vnd.openxmlformats-officedocument.presentationml.notesSlide+xml"/>
  <Override PartName="/ppt/embeddings/Microsoft_Equation44.bin" ContentType="application/vnd.openxmlformats-officedocument.oleObject"/>
  <Override PartName="/ppt/embeddings/Microsoft_Equation45.bin" ContentType="application/vnd.openxmlformats-officedocument.oleObject"/>
  <Override PartName="/ppt/embeddings/Microsoft_Equation46.bin" ContentType="application/vnd.openxmlformats-officedocument.oleObject"/>
  <Override PartName="/ppt/embeddings/Microsoft_Equation4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7"/>
  </p:notesMasterIdLst>
  <p:handoutMasterIdLst>
    <p:handoutMasterId r:id="rId78"/>
  </p:handoutMasterIdLst>
  <p:sldIdLst>
    <p:sldId id="289" r:id="rId2"/>
    <p:sldId id="427" r:id="rId3"/>
    <p:sldId id="430" r:id="rId4"/>
    <p:sldId id="502" r:id="rId5"/>
    <p:sldId id="431" r:id="rId6"/>
    <p:sldId id="432" r:id="rId7"/>
    <p:sldId id="434" r:id="rId8"/>
    <p:sldId id="436" r:id="rId9"/>
    <p:sldId id="435" r:id="rId10"/>
    <p:sldId id="437" r:id="rId11"/>
    <p:sldId id="438" r:id="rId12"/>
    <p:sldId id="439" r:id="rId13"/>
    <p:sldId id="440" r:id="rId14"/>
    <p:sldId id="441" r:id="rId15"/>
    <p:sldId id="442" r:id="rId16"/>
    <p:sldId id="443" r:id="rId17"/>
    <p:sldId id="444" r:id="rId18"/>
    <p:sldId id="445" r:id="rId19"/>
    <p:sldId id="446" r:id="rId20"/>
    <p:sldId id="447" r:id="rId21"/>
    <p:sldId id="448" r:id="rId22"/>
    <p:sldId id="449" r:id="rId23"/>
    <p:sldId id="450" r:id="rId24"/>
    <p:sldId id="452" r:id="rId25"/>
    <p:sldId id="453" r:id="rId26"/>
    <p:sldId id="454" r:id="rId27"/>
    <p:sldId id="496" r:id="rId28"/>
    <p:sldId id="456" r:id="rId29"/>
    <p:sldId id="508" r:id="rId30"/>
    <p:sldId id="457" r:id="rId31"/>
    <p:sldId id="458" r:id="rId32"/>
    <p:sldId id="509" r:id="rId33"/>
    <p:sldId id="510" r:id="rId34"/>
    <p:sldId id="511" r:id="rId35"/>
    <p:sldId id="512" r:id="rId36"/>
    <p:sldId id="463" r:id="rId37"/>
    <p:sldId id="513" r:id="rId38"/>
    <p:sldId id="465" r:id="rId39"/>
    <p:sldId id="466" r:id="rId40"/>
    <p:sldId id="467" r:id="rId41"/>
    <p:sldId id="514" r:id="rId42"/>
    <p:sldId id="515" r:id="rId43"/>
    <p:sldId id="516" r:id="rId44"/>
    <p:sldId id="472" r:id="rId45"/>
    <p:sldId id="473" r:id="rId46"/>
    <p:sldId id="474" r:id="rId47"/>
    <p:sldId id="475" r:id="rId48"/>
    <p:sldId id="476" r:id="rId49"/>
    <p:sldId id="507" r:id="rId50"/>
    <p:sldId id="497" r:id="rId51"/>
    <p:sldId id="477" r:id="rId52"/>
    <p:sldId id="478" r:id="rId53"/>
    <p:sldId id="479" r:id="rId54"/>
    <p:sldId id="500" r:id="rId55"/>
    <p:sldId id="480" r:id="rId56"/>
    <p:sldId id="481" r:id="rId57"/>
    <p:sldId id="482" r:id="rId58"/>
    <p:sldId id="483" r:id="rId59"/>
    <p:sldId id="484" r:id="rId60"/>
    <p:sldId id="485" r:id="rId61"/>
    <p:sldId id="486" r:id="rId62"/>
    <p:sldId id="488" r:id="rId63"/>
    <p:sldId id="487" r:id="rId64"/>
    <p:sldId id="492" r:id="rId65"/>
    <p:sldId id="489" r:id="rId66"/>
    <p:sldId id="494" r:id="rId67"/>
    <p:sldId id="491" r:id="rId68"/>
    <p:sldId id="503" r:id="rId69"/>
    <p:sldId id="504" r:id="rId70"/>
    <p:sldId id="505" r:id="rId71"/>
    <p:sldId id="506" r:id="rId72"/>
    <p:sldId id="428" r:id="rId73"/>
    <p:sldId id="429" r:id="rId74"/>
    <p:sldId id="498" r:id="rId75"/>
    <p:sldId id="501"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051AE"/>
    <a:srgbClr val="D6DA76"/>
    <a:srgbClr val="125123"/>
    <a:srgbClr val="005100"/>
    <a:srgbClr val="3AAD3C"/>
    <a:srgbClr val="D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3" d="100"/>
          <a:sy n="93" d="100"/>
        </p:scale>
        <p:origin x="-1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 Id="rId1" Type="http://schemas.openxmlformats.org/officeDocument/2006/relationships/image" Target="../media/image26.emf"/><Relationship Id="rId2"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image" Target="../media/image36.emf"/><Relationship Id="rId2"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image" Target="../media/image42.emf"/><Relationship Id="rId2"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3.emf"/><Relationship Id="rId6" Type="http://schemas.openxmlformats.org/officeDocument/2006/relationships/image" Target="../media/image49.emf"/><Relationship Id="rId1" Type="http://schemas.openxmlformats.org/officeDocument/2006/relationships/image" Target="../media/image28.emf"/><Relationship Id="rId2"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 Id="rId2"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emf"/><Relationship Id="rId2" Type="http://schemas.openxmlformats.org/officeDocument/2006/relationships/image" Target="../media/image86.emf"/><Relationship Id="rId3" Type="http://schemas.openxmlformats.org/officeDocument/2006/relationships/image" Target="../media/image8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 Id="rId3"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1" Type="http://schemas.openxmlformats.org/officeDocument/2006/relationships/image" Target="../media/image110.emf"/><Relationship Id="rId2" Type="http://schemas.openxmlformats.org/officeDocument/2006/relationships/image" Target="../media/image1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7.emf"/><Relationship Id="rId1" Type="http://schemas.openxmlformats.org/officeDocument/2006/relationships/image" Target="../media/image8.emf"/><Relationship Id="rId2"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image" Target="../media/image15.emf"/><Relationship Id="rId2"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 Id="rId3"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527749F-61D1-374A-9530-8441D3EAA7D7}" type="datetimeFigureOut">
              <a:rPr lang="en-US"/>
              <a:pPr>
                <a:defRPr/>
              </a:pPr>
              <a:t>6/8/15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0C64183-3852-DB44-A9E8-2928565ECC45}" type="slidenum">
              <a:rPr lang="en-US"/>
              <a:pPr>
                <a:defRPr/>
              </a:pPr>
              <a:t>‹#›</a:t>
            </a:fld>
            <a:endParaRPr lang="en-US"/>
          </a:p>
        </p:txBody>
      </p:sp>
    </p:spTree>
    <p:extLst>
      <p:ext uri="{BB962C8B-B14F-4D97-AF65-F5344CB8AC3E}">
        <p14:creationId xmlns:p14="http://schemas.microsoft.com/office/powerpoint/2010/main" val="182748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8BAF2346-24ED-3A44-A796-C1D36436C532}" type="datetimeFigureOut">
              <a:rPr lang="en-US"/>
              <a:pPr>
                <a:defRPr/>
              </a:pPr>
              <a:t>6/8/15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81156B2C-8ACD-704C-B1CA-4C24EBB7768F}" type="slidenum">
              <a:rPr lang="en-US"/>
              <a:pPr>
                <a:defRPr/>
              </a:pPr>
              <a:t>‹#›</a:t>
            </a:fld>
            <a:endParaRPr lang="en-US"/>
          </a:p>
        </p:txBody>
      </p:sp>
    </p:spTree>
    <p:extLst>
      <p:ext uri="{BB962C8B-B14F-4D97-AF65-F5344CB8AC3E}">
        <p14:creationId xmlns:p14="http://schemas.microsoft.com/office/powerpoint/2010/main" val="179976218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402FF897-8385-3E46-84A7-646FBA47DA95}" type="slidenum">
              <a:rPr lang="en-US" smtClean="0"/>
              <a:pPr>
                <a:defRPr/>
              </a:pPr>
              <a:t>60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04800" y="6302375"/>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8FF50ECE-BD70-4242-B7AA-D651EFFCC5C2}" type="datetime1">
              <a:rPr lang="en-US"/>
              <a:pPr>
                <a:defRPr/>
              </a:pPr>
              <a:t>6/8/15</a:t>
            </a:fld>
            <a:endParaRPr lang="en-US" dirty="0"/>
          </a:p>
        </p:txBody>
      </p:sp>
    </p:spTree>
    <p:extLst>
      <p:ext uri="{BB962C8B-B14F-4D97-AF65-F5344CB8AC3E}">
        <p14:creationId xmlns:p14="http://schemas.microsoft.com/office/powerpoint/2010/main" val="349458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CD0605A7-7ABC-FF4B-86BC-20EC75F09F8C}" type="datetime1">
              <a:rPr lang="en-US"/>
              <a:pPr>
                <a:defRPr/>
              </a:pPr>
              <a:t>6/8/15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AADE35-CA65-5049-9E6C-A490C80E5DF2}" type="slidenum">
              <a:rPr lang="en-US"/>
              <a:pPr>
                <a:defRPr/>
              </a:pPr>
              <a:t>‹#›</a:t>
            </a:fld>
            <a:endParaRPr lang="en-US"/>
          </a:p>
        </p:txBody>
      </p:sp>
    </p:spTree>
    <p:extLst>
      <p:ext uri="{BB962C8B-B14F-4D97-AF65-F5344CB8AC3E}">
        <p14:creationId xmlns:p14="http://schemas.microsoft.com/office/powerpoint/2010/main" val="2622259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E318F06B-04DD-EC4A-AF5A-44FFDAB1668F}" type="datetime1">
              <a:rPr lang="en-US"/>
              <a:pPr>
                <a:defRPr/>
              </a:pPr>
              <a:t>6/8/15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B8217D-77FC-A541-BF00-CB83044385B2}" type="slidenum">
              <a:rPr lang="en-US"/>
              <a:pPr>
                <a:defRPr/>
              </a:pPr>
              <a:t>‹#›</a:t>
            </a:fld>
            <a:endParaRPr lang="en-US"/>
          </a:p>
        </p:txBody>
      </p:sp>
    </p:spTree>
    <p:extLst>
      <p:ext uri="{BB962C8B-B14F-4D97-AF65-F5344CB8AC3E}">
        <p14:creationId xmlns:p14="http://schemas.microsoft.com/office/powerpoint/2010/main" val="299286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5B7E402C-089C-5448-B09F-F5EB0D5048BA}" type="datetime1">
              <a:rPr lang="en-US"/>
              <a:pPr>
                <a:defRPr/>
              </a:pPr>
              <a:t>6/8/15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E38591-3CB2-D24A-9442-554267986342}" type="slidenum">
              <a:rPr lang="en-US"/>
              <a:pPr>
                <a:defRPr/>
              </a:pPr>
              <a:t>‹#›</a:t>
            </a:fld>
            <a:endParaRPr lang="en-US"/>
          </a:p>
        </p:txBody>
      </p:sp>
    </p:spTree>
    <p:extLst>
      <p:ext uri="{BB962C8B-B14F-4D97-AF65-F5344CB8AC3E}">
        <p14:creationId xmlns:p14="http://schemas.microsoft.com/office/powerpoint/2010/main" val="3002659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09C3265-8CA0-F145-ACA1-AD64C69D38F5}" type="datetime1">
              <a:rPr lang="en-US"/>
              <a:pPr>
                <a:defRPr/>
              </a:pPr>
              <a:t>6/8/15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0863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A2967A74-E0E8-8841-B582-E3C1E6EAD463}" type="datetime1">
              <a:rPr lang="en-US"/>
              <a:pPr>
                <a:defRPr/>
              </a:pPr>
              <a:t>6/8/15</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0372828-BBE2-4145-A6A4-290EE90113BC}" type="slidenum">
              <a:rPr lang="en-US"/>
              <a:pPr>
                <a:defRPr/>
              </a:pPr>
              <a:t>‹#›</a:t>
            </a:fld>
            <a:endParaRPr lang="en-US"/>
          </a:p>
        </p:txBody>
      </p:sp>
    </p:spTree>
    <p:extLst>
      <p:ext uri="{BB962C8B-B14F-4D97-AF65-F5344CB8AC3E}">
        <p14:creationId xmlns:p14="http://schemas.microsoft.com/office/powerpoint/2010/main" val="337508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533674A-5A9B-3349-9D4C-56436A8E16CC}" type="datetime1">
              <a:rPr lang="en-US"/>
              <a:pPr>
                <a:defRPr/>
              </a:pPr>
              <a:t>6/8/15</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105B2013-1279-D842-819E-1CF075C2C4C1}" type="slidenum">
              <a:rPr lang="en-US"/>
              <a:pPr>
                <a:defRPr/>
              </a:pPr>
              <a:t>‹#›</a:t>
            </a:fld>
            <a:endParaRPr lang="en-US"/>
          </a:p>
        </p:txBody>
      </p:sp>
    </p:spTree>
    <p:extLst>
      <p:ext uri="{BB962C8B-B14F-4D97-AF65-F5344CB8AC3E}">
        <p14:creationId xmlns:p14="http://schemas.microsoft.com/office/powerpoint/2010/main" val="47861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8CEC56FF-94A7-124A-BDE2-C0AE98A8D07F}" type="datetime1">
              <a:rPr lang="en-US"/>
              <a:pPr>
                <a:defRPr/>
              </a:pPr>
              <a:t>6/8/15</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7126123-BA3A-144A-AFAC-6CA7854603CE}" type="slidenum">
              <a:rPr lang="en-US"/>
              <a:pPr>
                <a:defRPr/>
              </a:pPr>
              <a:t>‹#›</a:t>
            </a:fld>
            <a:endParaRPr lang="en-US"/>
          </a:p>
        </p:txBody>
      </p:sp>
    </p:spTree>
    <p:extLst>
      <p:ext uri="{BB962C8B-B14F-4D97-AF65-F5344CB8AC3E}">
        <p14:creationId xmlns:p14="http://schemas.microsoft.com/office/powerpoint/2010/main" val="104762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F767C648-EE6D-0342-9D9B-B75F214A9C14}" type="datetime1">
              <a:rPr lang="en-US"/>
              <a:pPr>
                <a:defRPr/>
              </a:pPr>
              <a:t>6/8/15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798830BA-13D2-3F4D-B2FC-12CDC5CFA8B5}" type="slidenum">
              <a:rPr lang="en-US"/>
              <a:pPr>
                <a:defRPr/>
              </a:pPr>
              <a:t>‹#›</a:t>
            </a:fld>
            <a:endParaRPr lang="en-US"/>
          </a:p>
        </p:txBody>
      </p:sp>
    </p:spTree>
    <p:extLst>
      <p:ext uri="{BB962C8B-B14F-4D97-AF65-F5344CB8AC3E}">
        <p14:creationId xmlns:p14="http://schemas.microsoft.com/office/powerpoint/2010/main" val="403753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75C9C239-A8E0-C24F-86BB-51DB43FA652C}" type="datetime1">
              <a:rPr lang="en-US"/>
              <a:pPr>
                <a:defRPr/>
              </a:pPr>
              <a:t>6/8/15</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EA5486F-A4AD-524E-87C2-7F7C61F98737}" type="slidenum">
              <a:rPr lang="en-US"/>
              <a:pPr>
                <a:defRPr/>
              </a:pPr>
              <a:t>‹#›</a:t>
            </a:fld>
            <a:endParaRPr lang="en-US"/>
          </a:p>
        </p:txBody>
      </p:sp>
    </p:spTree>
    <p:extLst>
      <p:ext uri="{BB962C8B-B14F-4D97-AF65-F5344CB8AC3E}">
        <p14:creationId xmlns:p14="http://schemas.microsoft.com/office/powerpoint/2010/main" val="327506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C33D8B72-19D1-6749-9F57-4515BF7ABF60}" type="datetime1">
              <a:rPr lang="en-US"/>
              <a:pPr>
                <a:defRPr/>
              </a:pPr>
              <a:t>6/8/15</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9658EDE-5198-2D45-B17E-51D9CFFDB836}" type="slidenum">
              <a:rPr lang="en-US"/>
              <a:pPr>
                <a:defRPr/>
              </a:pPr>
              <a:t>‹#›</a:t>
            </a:fld>
            <a:endParaRPr lang="en-US"/>
          </a:p>
        </p:txBody>
      </p:sp>
    </p:spTree>
    <p:extLst>
      <p:ext uri="{BB962C8B-B14F-4D97-AF65-F5344CB8AC3E}">
        <p14:creationId xmlns:p14="http://schemas.microsoft.com/office/powerpoint/2010/main" val="9201004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66700" y="134938"/>
            <a:ext cx="86360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66700" y="915988"/>
            <a:ext cx="863600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4523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8" name="Rectangle 7"/>
          <p:cNvSpPr/>
          <p:nvPr userDrawn="1"/>
        </p:nvSpPr>
        <p:spPr>
          <a:xfrm>
            <a:off x="0" y="6126163"/>
            <a:ext cx="9144000" cy="742950"/>
          </a:xfrm>
          <a:prstGeom prst="rect">
            <a:avLst/>
          </a:prstGeom>
          <a:solidFill>
            <a:schemeClr val="accent2">
              <a:lumMod val="5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95" name="TextBox 10"/>
          <p:cNvSpPr txBox="1">
            <a:spLocks noChangeArrowheads="1"/>
          </p:cNvSpPr>
          <p:nvPr userDrawn="1"/>
        </p:nvSpPr>
        <p:spPr bwMode="auto">
          <a:xfrm>
            <a:off x="6934200" y="6345238"/>
            <a:ext cx="243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dirty="0" smtClean="0">
                <a:solidFill>
                  <a:schemeClr val="bg1"/>
                </a:solidFill>
              </a:rPr>
              <a:t>Texas A&amp;M University</a:t>
            </a:r>
          </a:p>
        </p:txBody>
      </p:sp>
      <p:sp>
        <p:nvSpPr>
          <p:cNvPr id="6" name="Slide Number Placeholder 5"/>
          <p:cNvSpPr>
            <a:spLocks noGrp="1"/>
          </p:cNvSpPr>
          <p:nvPr>
            <p:ph type="sldNum" sz="quarter" idx="4"/>
          </p:nvPr>
        </p:nvSpPr>
        <p:spPr>
          <a:xfrm>
            <a:off x="482600" y="6308725"/>
            <a:ext cx="496888" cy="365125"/>
          </a:xfrm>
          <a:prstGeom prst="rect">
            <a:avLst/>
          </a:prstGeom>
        </p:spPr>
        <p:txBody>
          <a:bodyPr vert="horz" lIns="91440" tIns="45720" rIns="91440" bIns="45720" rtlCol="0" anchor="ctr"/>
          <a:lstStyle>
            <a:lvl1pPr algn="r" fontAlgn="auto">
              <a:spcBef>
                <a:spcPts val="0"/>
              </a:spcBef>
              <a:spcAft>
                <a:spcPts val="0"/>
              </a:spcAft>
              <a:defRPr sz="2000">
                <a:solidFill>
                  <a:srgbClr val="FFFFFF"/>
                </a:solidFill>
                <a:latin typeface="+mn-lt"/>
                <a:ea typeface="+mn-ea"/>
                <a:cs typeface="+mn-cs"/>
              </a:defRPr>
            </a:lvl1pPr>
          </a:lstStyle>
          <a:p>
            <a:pPr>
              <a:defRPr/>
            </a:pPr>
            <a:fld id="{129DCABD-B99F-1B49-A60C-5171591A7A79}" type="slidenum">
              <a:rPr lang="en-US"/>
              <a:pPr>
                <a:defRPr/>
              </a:pPr>
              <a:t>‹#›</a:t>
            </a:fld>
            <a:endParaRPr lang="en-US"/>
          </a:p>
        </p:txBody>
      </p:sp>
      <p:cxnSp>
        <p:nvCxnSpPr>
          <p:cNvPr id="16" name="Straight Connector 15"/>
          <p:cNvCxnSpPr/>
          <p:nvPr userDrawn="1"/>
        </p:nvCxnSpPr>
        <p:spPr>
          <a:xfrm>
            <a:off x="266700" y="839788"/>
            <a:ext cx="8636000" cy="0"/>
          </a:xfrm>
          <a:prstGeom prst="line">
            <a:avLst/>
          </a:prstGeom>
          <a:ln w="3810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2298" name="TextBox 16"/>
          <p:cNvSpPr txBox="1">
            <a:spLocks noChangeArrowheads="1"/>
          </p:cNvSpPr>
          <p:nvPr userDrawn="1"/>
        </p:nvSpPr>
        <p:spPr bwMode="auto">
          <a:xfrm>
            <a:off x="2760663" y="4978400"/>
            <a:ext cx="2251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2000" dirty="0" err="1" smtClean="0">
                <a:solidFill>
                  <a:srgbClr val="FFFFFF"/>
                </a:solidFill>
              </a:rPr>
              <a:t>yijie@tamu.edu</a:t>
            </a:r>
            <a:endParaRPr lang="en-US" sz="2000" dirty="0" smtClean="0">
              <a:solidFill>
                <a:srgbClr val="FFFFFF"/>
              </a:solidFill>
            </a:endParaRPr>
          </a:p>
        </p:txBody>
      </p:sp>
      <p:sp>
        <p:nvSpPr>
          <p:cNvPr id="13" name="TextBox 10"/>
          <p:cNvSpPr txBox="1">
            <a:spLocks noChangeArrowheads="1"/>
          </p:cNvSpPr>
          <p:nvPr userDrawn="1"/>
        </p:nvSpPr>
        <p:spPr bwMode="auto">
          <a:xfrm>
            <a:off x="3124200" y="6345238"/>
            <a:ext cx="243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dirty="0" err="1" smtClean="0">
                <a:solidFill>
                  <a:schemeClr val="bg1"/>
                </a:solidFill>
              </a:rPr>
              <a:t>yijie@tamu.edu</a:t>
            </a:r>
            <a:endParaRPr lang="en-US"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hf hdr="0" ftr="0" dt="0"/>
  <p:txStyles>
    <p:titleStyle>
      <a:lvl1pPr algn="ctr" defTabSz="457200" rtl="0" eaLnBrk="0" fontAlgn="base" hangingPunct="0">
        <a:spcBef>
          <a:spcPct val="0"/>
        </a:spcBef>
        <a:spcAft>
          <a:spcPct val="0"/>
        </a:spcAft>
        <a:defRPr sz="3600" kern="1200">
          <a:solidFill>
            <a:srgbClr val="632523"/>
          </a:solidFill>
          <a:latin typeface="Arial"/>
          <a:ea typeface="ＭＳ Ｐゴシック" charset="0"/>
          <a:cs typeface="Arial"/>
        </a:defRPr>
      </a:lvl1pPr>
      <a:lvl2pPr algn="ctr" defTabSz="457200" rtl="0" eaLnBrk="0" fontAlgn="base" hangingPunct="0">
        <a:spcBef>
          <a:spcPct val="0"/>
        </a:spcBef>
        <a:spcAft>
          <a:spcPct val="0"/>
        </a:spcAft>
        <a:defRPr sz="3600">
          <a:solidFill>
            <a:srgbClr val="632523"/>
          </a:solidFill>
          <a:latin typeface="Arial" charset="0"/>
          <a:ea typeface="ＭＳ Ｐゴシック" charset="0"/>
        </a:defRPr>
      </a:lvl2pPr>
      <a:lvl3pPr algn="ctr" defTabSz="457200" rtl="0" eaLnBrk="0" fontAlgn="base" hangingPunct="0">
        <a:spcBef>
          <a:spcPct val="0"/>
        </a:spcBef>
        <a:spcAft>
          <a:spcPct val="0"/>
        </a:spcAft>
        <a:defRPr sz="3600">
          <a:solidFill>
            <a:srgbClr val="632523"/>
          </a:solidFill>
          <a:latin typeface="Arial" charset="0"/>
          <a:ea typeface="ＭＳ Ｐゴシック" charset="0"/>
        </a:defRPr>
      </a:lvl3pPr>
      <a:lvl4pPr algn="ctr" defTabSz="457200" rtl="0" eaLnBrk="0" fontAlgn="base" hangingPunct="0">
        <a:spcBef>
          <a:spcPct val="0"/>
        </a:spcBef>
        <a:spcAft>
          <a:spcPct val="0"/>
        </a:spcAft>
        <a:defRPr sz="3600">
          <a:solidFill>
            <a:srgbClr val="632523"/>
          </a:solidFill>
          <a:latin typeface="Arial" charset="0"/>
          <a:ea typeface="ＭＳ Ｐゴシック" charset="0"/>
        </a:defRPr>
      </a:lvl4pPr>
      <a:lvl5pPr algn="ctr" defTabSz="457200" rtl="0" eaLnBrk="0" fontAlgn="base" hangingPunct="0">
        <a:spcBef>
          <a:spcPct val="0"/>
        </a:spcBef>
        <a:spcAft>
          <a:spcPct val="0"/>
        </a:spcAft>
        <a:defRPr sz="3600">
          <a:solidFill>
            <a:srgbClr val="632523"/>
          </a:solidFill>
          <a:latin typeface="Arial" charset="0"/>
          <a:ea typeface="ＭＳ Ｐゴシック" charset="0"/>
        </a:defRPr>
      </a:lvl5pPr>
      <a:lvl6pPr marL="457200" algn="ctr" defTabSz="457200" rtl="0" fontAlgn="base">
        <a:spcBef>
          <a:spcPct val="0"/>
        </a:spcBef>
        <a:spcAft>
          <a:spcPct val="0"/>
        </a:spcAft>
        <a:defRPr sz="4000">
          <a:solidFill>
            <a:srgbClr val="125123"/>
          </a:solidFill>
          <a:latin typeface="Tahoma" charset="0"/>
          <a:ea typeface="ＭＳ Ｐゴシック" charset="0"/>
        </a:defRPr>
      </a:lvl6pPr>
      <a:lvl7pPr marL="914400" algn="ctr" defTabSz="457200" rtl="0" fontAlgn="base">
        <a:spcBef>
          <a:spcPct val="0"/>
        </a:spcBef>
        <a:spcAft>
          <a:spcPct val="0"/>
        </a:spcAft>
        <a:defRPr sz="4000">
          <a:solidFill>
            <a:srgbClr val="125123"/>
          </a:solidFill>
          <a:latin typeface="Tahoma" charset="0"/>
          <a:ea typeface="ＭＳ Ｐゴシック" charset="0"/>
        </a:defRPr>
      </a:lvl7pPr>
      <a:lvl8pPr marL="1371600" algn="ctr" defTabSz="457200" rtl="0" fontAlgn="base">
        <a:spcBef>
          <a:spcPct val="0"/>
        </a:spcBef>
        <a:spcAft>
          <a:spcPct val="0"/>
        </a:spcAft>
        <a:defRPr sz="4000">
          <a:solidFill>
            <a:srgbClr val="125123"/>
          </a:solidFill>
          <a:latin typeface="Tahoma" charset="0"/>
          <a:ea typeface="ＭＳ Ｐゴシック" charset="0"/>
        </a:defRPr>
      </a:lvl8pPr>
      <a:lvl9pPr marL="1828800" algn="ctr" defTabSz="457200" rtl="0" fontAlgn="base">
        <a:spcBef>
          <a:spcPct val="0"/>
        </a:spcBef>
        <a:spcAft>
          <a:spcPct val="0"/>
        </a:spcAft>
        <a:defRPr sz="4000">
          <a:solidFill>
            <a:srgbClr val="125123"/>
          </a:solidFill>
          <a:latin typeface="Tahoma"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2800" kern="1200">
          <a:solidFill>
            <a:srgbClr val="632523"/>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2400" kern="1200">
          <a:solidFill>
            <a:srgbClr val="632523"/>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rgbClr val="632523"/>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rgbClr val="632523"/>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rgbClr val="632523"/>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image" Target="../media/image2.emf"/><Relationship Id="rId5" Type="http://schemas.openxmlformats.org/officeDocument/2006/relationships/oleObject" Target="../embeddings/Microsoft_Equation4.bin"/><Relationship Id="rId6"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image" Target="../media/image2.emf"/><Relationship Id="rId5" Type="http://schemas.openxmlformats.org/officeDocument/2006/relationships/oleObject" Target="../embeddings/Microsoft_Equation6.bin"/><Relationship Id="rId6" Type="http://schemas.openxmlformats.org/officeDocument/2006/relationships/image" Target="../media/image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Microsoft_Equation7.bin"/><Relationship Id="rId4" Type="http://schemas.openxmlformats.org/officeDocument/2006/relationships/image" Target="../media/image8.emf"/><Relationship Id="rId5" Type="http://schemas.openxmlformats.org/officeDocument/2006/relationships/oleObject" Target="../embeddings/Microsoft_Equation8.bin"/><Relationship Id="rId6" Type="http://schemas.openxmlformats.org/officeDocument/2006/relationships/image" Target="../media/image9.emf"/><Relationship Id="rId7" Type="http://schemas.openxmlformats.org/officeDocument/2006/relationships/oleObject" Target="../embeddings/Microsoft_Equation9.bin"/><Relationship Id="rId8" Type="http://schemas.openxmlformats.org/officeDocument/2006/relationships/image" Target="../media/image10.emf"/><Relationship Id="rId9" Type="http://schemas.openxmlformats.org/officeDocument/2006/relationships/oleObject" Target="../embeddings/Microsoft_Equation10.bin"/><Relationship Id="rId10" Type="http://schemas.openxmlformats.org/officeDocument/2006/relationships/image" Target="../media/image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Equation11.bin"/><Relationship Id="rId4" Type="http://schemas.openxmlformats.org/officeDocument/2006/relationships/image" Target="../media/image1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Microsoft_Equation12.bin"/><Relationship Id="rId4" Type="http://schemas.openxmlformats.org/officeDocument/2006/relationships/image" Target="../media/image12.emf"/><Relationship Id="rId5" Type="http://schemas.openxmlformats.org/officeDocument/2006/relationships/oleObject" Target="../embeddings/Microsoft_Equation13.bin"/><Relationship Id="rId6" Type="http://schemas.openxmlformats.org/officeDocument/2006/relationships/image" Target="../media/image13.emf"/><Relationship Id="rId7" Type="http://schemas.openxmlformats.org/officeDocument/2006/relationships/oleObject" Target="../embeddings/Microsoft_Equation14.bin"/><Relationship Id="rId8" Type="http://schemas.openxmlformats.org/officeDocument/2006/relationships/image" Target="../media/image14.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oleObject" Target="../embeddings/Microsoft_Equation15.bin"/><Relationship Id="rId5" Type="http://schemas.openxmlformats.org/officeDocument/2006/relationships/image" Target="../media/image15.emf"/><Relationship Id="rId6" Type="http://schemas.openxmlformats.org/officeDocument/2006/relationships/oleObject" Target="../embeddings/Microsoft_Equation16.bin"/><Relationship Id="rId7" Type="http://schemas.openxmlformats.org/officeDocument/2006/relationships/image" Target="../media/image16.emf"/><Relationship Id="rId8" Type="http://schemas.openxmlformats.org/officeDocument/2006/relationships/oleObject" Target="../embeddings/Microsoft_Equation17.bin"/><Relationship Id="rId9" Type="http://schemas.openxmlformats.org/officeDocument/2006/relationships/image" Target="../media/image17.emf"/><Relationship Id="rId10" Type="http://schemas.openxmlformats.org/officeDocument/2006/relationships/oleObject" Target="../embeddings/Microsoft_Equation18.bin"/><Relationship Id="rId11" Type="http://schemas.openxmlformats.org/officeDocument/2006/relationships/image" Target="../media/image1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Equation19.bin"/><Relationship Id="rId4" Type="http://schemas.openxmlformats.org/officeDocument/2006/relationships/image" Target="../media/image21.emf"/><Relationship Id="rId5" Type="http://schemas.openxmlformats.org/officeDocument/2006/relationships/oleObject" Target="../embeddings/oleObject1.bin"/><Relationship Id="rId6" Type="http://schemas.openxmlformats.org/officeDocument/2006/relationships/image" Target="../media/image22.emf"/><Relationship Id="rId7" Type="http://schemas.openxmlformats.org/officeDocument/2006/relationships/oleObject" Target="../embeddings/oleObject2.bin"/><Relationship Id="rId8" Type="http://schemas.openxmlformats.org/officeDocument/2006/relationships/image" Target="../media/image23.emf"/><Relationship Id="rId9" Type="http://schemas.openxmlformats.org/officeDocument/2006/relationships/image" Target="../media/image24.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2.xml"/><Relationship Id="rId3" Type="http://schemas.openxmlformats.org/officeDocument/2006/relationships/slide" Target="slide73.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Microsoft_Equation20.bin"/><Relationship Id="rId20" Type="http://schemas.openxmlformats.org/officeDocument/2006/relationships/image" Target="../media/image34.emf"/><Relationship Id="rId21" Type="http://schemas.openxmlformats.org/officeDocument/2006/relationships/oleObject" Target="../embeddings/oleObject7.bin"/><Relationship Id="rId22" Type="http://schemas.openxmlformats.org/officeDocument/2006/relationships/image" Target="../media/image35.emf"/><Relationship Id="rId10" Type="http://schemas.openxmlformats.org/officeDocument/2006/relationships/image" Target="../media/image29.emf"/><Relationship Id="rId11" Type="http://schemas.openxmlformats.org/officeDocument/2006/relationships/oleObject" Target="../embeddings/Microsoft_Equation21.bin"/><Relationship Id="rId12" Type="http://schemas.openxmlformats.org/officeDocument/2006/relationships/image" Target="../media/image30.emf"/><Relationship Id="rId13" Type="http://schemas.openxmlformats.org/officeDocument/2006/relationships/oleObject" Target="../embeddings/Microsoft_Equation22.bin"/><Relationship Id="rId14" Type="http://schemas.openxmlformats.org/officeDocument/2006/relationships/image" Target="../media/image31.emf"/><Relationship Id="rId15" Type="http://schemas.openxmlformats.org/officeDocument/2006/relationships/oleObject" Target="../embeddings/Microsoft_Equation23.bin"/><Relationship Id="rId16" Type="http://schemas.openxmlformats.org/officeDocument/2006/relationships/image" Target="../media/image32.emf"/><Relationship Id="rId17" Type="http://schemas.openxmlformats.org/officeDocument/2006/relationships/oleObject" Target="../embeddings/Microsoft_Equation24.bin"/><Relationship Id="rId18" Type="http://schemas.openxmlformats.org/officeDocument/2006/relationships/image" Target="../media/image33.emf"/><Relationship Id="rId19" Type="http://schemas.openxmlformats.org/officeDocument/2006/relationships/oleObject" Target="../embeddings/oleObject6.bin"/><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oleObject" Target="../embeddings/oleObject3.bin"/><Relationship Id="rId4" Type="http://schemas.openxmlformats.org/officeDocument/2006/relationships/image" Target="../media/image26.emf"/><Relationship Id="rId5" Type="http://schemas.openxmlformats.org/officeDocument/2006/relationships/oleObject" Target="../embeddings/oleObject4.bin"/><Relationship Id="rId6" Type="http://schemas.openxmlformats.org/officeDocument/2006/relationships/image" Target="../media/image27.emf"/><Relationship Id="rId7" Type="http://schemas.openxmlformats.org/officeDocument/2006/relationships/oleObject" Target="../embeddings/oleObject5.bin"/><Relationship Id="rId8" Type="http://schemas.openxmlformats.org/officeDocument/2006/relationships/image" Target="../media/image28.emf"/></Relationships>
</file>

<file path=ppt/slides/_rels/slide21.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40.emf"/><Relationship Id="rId13" Type="http://schemas.openxmlformats.org/officeDocument/2006/relationships/oleObject" Target="../embeddings/oleObject11.bin"/><Relationship Id="rId14" Type="http://schemas.openxmlformats.org/officeDocument/2006/relationships/image" Target="../media/image41.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8.bin"/><Relationship Id="rId4" Type="http://schemas.openxmlformats.org/officeDocument/2006/relationships/image" Target="../media/image36.emf"/><Relationship Id="rId5" Type="http://schemas.openxmlformats.org/officeDocument/2006/relationships/oleObject" Target="../embeddings/oleObject9.bin"/><Relationship Id="rId6" Type="http://schemas.openxmlformats.org/officeDocument/2006/relationships/image" Target="../media/image37.emf"/><Relationship Id="rId7" Type="http://schemas.openxmlformats.org/officeDocument/2006/relationships/oleObject" Target="../embeddings/Microsoft_Equation25.bin"/><Relationship Id="rId8" Type="http://schemas.openxmlformats.org/officeDocument/2006/relationships/image" Target="../media/image38.emf"/><Relationship Id="rId9" Type="http://schemas.openxmlformats.org/officeDocument/2006/relationships/oleObject" Target="../embeddings/Microsoft_Equation26.bin"/><Relationship Id="rId10" Type="http://schemas.openxmlformats.org/officeDocument/2006/relationships/image" Target="../media/image39.emf"/></Relationships>
</file>

<file path=ppt/slides/_rels/slide22.xml.rels><?xml version="1.0" encoding="UTF-8" standalone="yes"?>
<Relationships xmlns="http://schemas.openxmlformats.org/package/2006/relationships"><Relationship Id="rId11" Type="http://schemas.openxmlformats.org/officeDocument/2006/relationships/oleObject" Target="../embeddings/Microsoft_Equation28.bin"/><Relationship Id="rId12" Type="http://schemas.openxmlformats.org/officeDocument/2006/relationships/image" Target="../media/image46.emf"/><Relationship Id="rId13" Type="http://schemas.openxmlformats.org/officeDocument/2006/relationships/oleObject" Target="../embeddings/Microsoft_Equation29.bin"/><Relationship Id="rId14" Type="http://schemas.openxmlformats.org/officeDocument/2006/relationships/image" Target="../media/image47.e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12.bin"/><Relationship Id="rId4" Type="http://schemas.openxmlformats.org/officeDocument/2006/relationships/image" Target="../media/image42.emf"/><Relationship Id="rId5" Type="http://schemas.openxmlformats.org/officeDocument/2006/relationships/oleObject" Target="../embeddings/oleObject13.bin"/><Relationship Id="rId6" Type="http://schemas.openxmlformats.org/officeDocument/2006/relationships/image" Target="../media/image43.emf"/><Relationship Id="rId7" Type="http://schemas.openxmlformats.org/officeDocument/2006/relationships/oleObject" Target="../embeddings/Microsoft_Equation27.bin"/><Relationship Id="rId8" Type="http://schemas.openxmlformats.org/officeDocument/2006/relationships/image" Target="../media/image44.emf"/><Relationship Id="rId9" Type="http://schemas.openxmlformats.org/officeDocument/2006/relationships/oleObject" Target="../embeddings/oleObject14.bin"/><Relationship Id="rId10" Type="http://schemas.openxmlformats.org/officeDocument/2006/relationships/image" Target="../media/image45.emf"/></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19.bin"/><Relationship Id="rId12" Type="http://schemas.openxmlformats.org/officeDocument/2006/relationships/image" Target="../media/image43.emf"/><Relationship Id="rId13" Type="http://schemas.openxmlformats.org/officeDocument/2006/relationships/oleObject" Target="../embeddings/oleObject20.bin"/><Relationship Id="rId14" Type="http://schemas.openxmlformats.org/officeDocument/2006/relationships/image" Target="../media/image49.e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oleObject" Target="../embeddings/oleObject15.bin"/><Relationship Id="rId4" Type="http://schemas.openxmlformats.org/officeDocument/2006/relationships/image" Target="../media/image28.emf"/><Relationship Id="rId5" Type="http://schemas.openxmlformats.org/officeDocument/2006/relationships/oleObject" Target="../embeddings/oleObject16.bin"/><Relationship Id="rId6" Type="http://schemas.openxmlformats.org/officeDocument/2006/relationships/image" Target="../media/image48.emf"/><Relationship Id="rId7" Type="http://schemas.openxmlformats.org/officeDocument/2006/relationships/oleObject" Target="../embeddings/oleObject17.bin"/><Relationship Id="rId8" Type="http://schemas.openxmlformats.org/officeDocument/2006/relationships/image" Target="../media/image40.emf"/><Relationship Id="rId9" Type="http://schemas.openxmlformats.org/officeDocument/2006/relationships/oleObject" Target="../embeddings/oleObject18.bin"/><Relationship Id="rId10"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Equation30.bin"/><Relationship Id="rId4" Type="http://schemas.openxmlformats.org/officeDocument/2006/relationships/image" Target="../media/image7.emf"/><Relationship Id="rId5" Type="http://schemas.openxmlformats.org/officeDocument/2006/relationships/oleObject" Target="../embeddings/Microsoft_Equation31.bin"/><Relationship Id="rId6" Type="http://schemas.openxmlformats.org/officeDocument/2006/relationships/image" Target="../media/image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Equation32.bin"/><Relationship Id="rId4" Type="http://schemas.openxmlformats.org/officeDocument/2006/relationships/image" Target="../media/image52.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 Type="http://schemas.openxmlformats.org/officeDocument/2006/relationships/image" Target="../media/image59.emf"/><Relationship Id="rId12" Type="http://schemas.openxmlformats.org/officeDocument/2006/relationships/image" Target="../media/image60.emf"/><Relationship Id="rId1" Type="http://schemas.openxmlformats.org/officeDocument/2006/relationships/vmlDrawing" Target="../drawings/vmlDrawing16.vml"/><Relationship Id="rId2" Type="http://schemas.openxmlformats.org/officeDocument/2006/relationships/slideLayout" Target="../slideLayouts/slideLayout2.xml"/><Relationship Id="rId3" Type="http://schemas.openxmlformats.org/officeDocument/2006/relationships/image" Target="../media/image55.emf"/><Relationship Id="rId4" Type="http://schemas.openxmlformats.org/officeDocument/2006/relationships/oleObject" Target="../embeddings/Microsoft_Equation33.bin"/><Relationship Id="rId5" Type="http://schemas.openxmlformats.org/officeDocument/2006/relationships/image" Target="../media/image53.emf"/><Relationship Id="rId6" Type="http://schemas.openxmlformats.org/officeDocument/2006/relationships/oleObject" Target="../embeddings/Microsoft_Equation34.bin"/><Relationship Id="rId7" Type="http://schemas.openxmlformats.org/officeDocument/2006/relationships/image" Target="../media/image54.emf"/><Relationship Id="rId8" Type="http://schemas.openxmlformats.org/officeDocument/2006/relationships/image" Target="../media/image56.emf"/><Relationship Id="rId9" Type="http://schemas.openxmlformats.org/officeDocument/2006/relationships/image" Target="../media/image57.emf"/><Relationship Id="rId10" Type="http://schemas.openxmlformats.org/officeDocument/2006/relationships/image" Target="../media/image5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image" Target="../media/image6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70.emf"/><Relationship Id="rId8" Type="http://schemas.openxmlformats.org/officeDocument/2006/relationships/image" Target="../media/image71.emf"/><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35.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Equation35.bin"/><Relationship Id="rId4" Type="http://schemas.openxmlformats.org/officeDocument/2006/relationships/image" Target="../media/image84.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Equation36.bin"/><Relationship Id="rId4" Type="http://schemas.openxmlformats.org/officeDocument/2006/relationships/image" Target="../media/image85.emf"/><Relationship Id="rId5" Type="http://schemas.openxmlformats.org/officeDocument/2006/relationships/oleObject" Target="../embeddings/Microsoft_Equation37.bin"/><Relationship Id="rId6" Type="http://schemas.openxmlformats.org/officeDocument/2006/relationships/image" Target="../media/image86.emf"/><Relationship Id="rId7" Type="http://schemas.openxmlformats.org/officeDocument/2006/relationships/oleObject" Target="../embeddings/Microsoft_Equation38.bin"/><Relationship Id="rId8" Type="http://schemas.openxmlformats.org/officeDocument/2006/relationships/image" Target="../media/image87.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Equation39.bin"/><Relationship Id="rId4" Type="http://schemas.openxmlformats.org/officeDocument/2006/relationships/image" Target="../media/image88.emf"/><Relationship Id="rId5" Type="http://schemas.openxmlformats.org/officeDocument/2006/relationships/oleObject" Target="../embeddings/Microsoft_Equation40.bin"/><Relationship Id="rId6" Type="http://schemas.openxmlformats.org/officeDocument/2006/relationships/image" Target="../media/image89.emf"/><Relationship Id="rId7" Type="http://schemas.openxmlformats.org/officeDocument/2006/relationships/oleObject" Target="../embeddings/Microsoft_Equation41.bin"/><Relationship Id="rId8" Type="http://schemas.openxmlformats.org/officeDocument/2006/relationships/image" Target="../media/image90.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Microsoft_Equation42.bin"/><Relationship Id="rId4" Type="http://schemas.openxmlformats.org/officeDocument/2006/relationships/image" Target="../media/image91.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Equation43.bin"/><Relationship Id="rId4" Type="http://schemas.openxmlformats.org/officeDocument/2006/relationships/image" Target="../media/image92.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1.emf"/><Relationship Id="rId5" Type="http://schemas.openxmlformats.org/officeDocument/2006/relationships/slide" Target="slide74.xm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package" Target="../embeddings/Microsoft_Word_Document1.docx"/><Relationship Id="rId5" Type="http://schemas.openxmlformats.org/officeDocument/2006/relationships/image" Target="../media/image98.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emf"/><Relationship Id="rId3" Type="http://schemas.openxmlformats.org/officeDocument/2006/relationships/image" Target="../media/image10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emf"/><Relationship Id="rId3" Type="http://schemas.openxmlformats.org/officeDocument/2006/relationships/image" Target="../media/image106.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2.xml"/><Relationship Id="rId3" Type="http://schemas.openxmlformats.org/officeDocument/2006/relationships/image" Target="../media/image10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Equation44.bin"/><Relationship Id="rId4" Type="http://schemas.openxmlformats.org/officeDocument/2006/relationships/image" Target="../media/image110.emf"/><Relationship Id="rId5" Type="http://schemas.openxmlformats.org/officeDocument/2006/relationships/oleObject" Target="../embeddings/Microsoft_Equation45.bin"/><Relationship Id="rId6" Type="http://schemas.openxmlformats.org/officeDocument/2006/relationships/image" Target="../media/image111.emf"/><Relationship Id="rId7" Type="http://schemas.openxmlformats.org/officeDocument/2006/relationships/oleObject" Target="../embeddings/Microsoft_Equation46.bin"/><Relationship Id="rId8" Type="http://schemas.openxmlformats.org/officeDocument/2006/relationships/image" Target="../media/image112.emf"/><Relationship Id="rId9" Type="http://schemas.openxmlformats.org/officeDocument/2006/relationships/oleObject" Target="../embeddings/Microsoft_Equation47.bin"/><Relationship Id="rId10" Type="http://schemas.openxmlformats.org/officeDocument/2006/relationships/image" Target="../media/image113.emf"/><Relationship Id="rId11" Type="http://schemas.openxmlformats.org/officeDocument/2006/relationships/slide" Target="slide6.xml"/><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14288" y="1455738"/>
            <a:ext cx="9191626" cy="1470025"/>
          </a:xfrm>
        </p:spPr>
        <p:txBody>
          <a:bodyPr/>
          <a:lstStyle/>
          <a:p>
            <a:pPr eaLnBrk="1" hangingPunct="1"/>
            <a:r>
              <a:rPr lang="en-US" sz="3200">
                <a:latin typeface="Arial" charset="0"/>
              </a:rPr>
              <a:t>Module Identification for Biological Networks</a:t>
            </a:r>
          </a:p>
        </p:txBody>
      </p:sp>
      <p:sp>
        <p:nvSpPr>
          <p:cNvPr id="15362" name="Subtitle 2"/>
          <p:cNvSpPr>
            <a:spLocks noGrp="1"/>
          </p:cNvSpPr>
          <p:nvPr>
            <p:ph type="subTitle" idx="1"/>
          </p:nvPr>
        </p:nvSpPr>
        <p:spPr>
          <a:xfrm>
            <a:off x="930275" y="3157538"/>
            <a:ext cx="7350125" cy="2565400"/>
          </a:xfrm>
        </p:spPr>
        <p:txBody>
          <a:bodyPr/>
          <a:lstStyle/>
          <a:p>
            <a:pPr eaLnBrk="1" hangingPunct="1"/>
            <a:r>
              <a:rPr lang="en-US" sz="2400">
                <a:solidFill>
                  <a:schemeClr val="tx1"/>
                </a:solidFill>
                <a:latin typeface="Arial" charset="0"/>
              </a:rPr>
              <a:t>Yijie Wang </a:t>
            </a:r>
          </a:p>
          <a:p>
            <a:pPr eaLnBrk="1" hangingPunct="1"/>
            <a:r>
              <a:rPr lang="en-US" sz="2400">
                <a:solidFill>
                  <a:schemeClr val="tx1"/>
                </a:solidFill>
                <a:latin typeface="Arial" charset="0"/>
              </a:rPr>
              <a:t>Department of Electrical and Computer Engineering</a:t>
            </a:r>
          </a:p>
          <a:p>
            <a:pPr eaLnBrk="1" hangingPunct="1"/>
            <a:r>
              <a:rPr lang="en-US" sz="2400">
                <a:solidFill>
                  <a:schemeClr val="tx1"/>
                </a:solidFill>
                <a:latin typeface="Arial" charset="0"/>
              </a:rPr>
              <a:t>Texas A&amp;M University</a:t>
            </a:r>
          </a:p>
          <a:p>
            <a:pPr eaLnBrk="1" hangingPunct="1"/>
            <a:endParaRPr lang="en-US" sz="2400">
              <a:solidFill>
                <a:schemeClr val="tx1"/>
              </a:solidFill>
              <a:latin typeface="Arial" charset="0"/>
            </a:endParaRPr>
          </a:p>
          <a:p>
            <a:pPr eaLnBrk="1" hangingPunct="1"/>
            <a:r>
              <a:rPr lang="en-US" sz="2400">
                <a:solidFill>
                  <a:schemeClr val="tx1"/>
                </a:solidFill>
                <a:latin typeface="Arial" charset="0"/>
              </a:rPr>
              <a:t>Advisor: Xiaoning Qian</a:t>
            </a:r>
          </a:p>
          <a:p>
            <a:pPr eaLnBrk="1" hangingPunct="1"/>
            <a:endParaRPr lang="en-US" sz="2400">
              <a:solidFill>
                <a:schemeClr val="tx1"/>
              </a:solidFill>
              <a:latin typeface="Arial" charset="0"/>
            </a:endParaRPr>
          </a:p>
        </p:txBody>
      </p:sp>
      <p:sp>
        <p:nvSpPr>
          <p:cNvPr id="4" name="Rectangle 3"/>
          <p:cNvSpPr/>
          <p:nvPr/>
        </p:nvSpPr>
        <p:spPr>
          <a:xfrm>
            <a:off x="185738" y="627063"/>
            <a:ext cx="8721725" cy="7953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atin typeface="Arial" charset="0"/>
              </a:rPr>
              <a:t>From Modularity to Block Modeling</a:t>
            </a:r>
          </a:p>
        </p:txBody>
      </p:sp>
      <p:sp>
        <p:nvSpPr>
          <p:cNvPr id="3" name="Content Placeholder 2"/>
          <p:cNvSpPr>
            <a:spLocks noGrp="1"/>
          </p:cNvSpPr>
          <p:nvPr>
            <p:ph idx="1"/>
          </p:nvPr>
        </p:nvSpPr>
        <p:spPr/>
        <p:txBody>
          <a:bodyPr/>
          <a:lstStyle/>
          <a:p>
            <a:pPr>
              <a:defRPr/>
            </a:pPr>
            <a:r>
              <a:rPr lang="en-US" dirty="0" smtClean="0"/>
              <a:t>Modularity</a:t>
            </a:r>
          </a:p>
          <a:p>
            <a:pPr>
              <a:defRPr/>
            </a:pPr>
            <a:endParaRPr lang="en-US" dirty="0"/>
          </a:p>
          <a:p>
            <a:pPr marL="0" indent="0">
              <a:buFont typeface="Arial" charset="0"/>
              <a:buNone/>
              <a:defRPr/>
            </a:pPr>
            <a:endParaRPr lang="en-US" dirty="0"/>
          </a:p>
          <a:p>
            <a:pPr>
              <a:defRPr/>
            </a:pPr>
            <a:r>
              <a:rPr lang="en-US" dirty="0" smtClean="0"/>
              <a:t>Block modeling</a:t>
            </a:r>
          </a:p>
          <a:p>
            <a:pPr>
              <a:defRPr/>
            </a:pPr>
            <a:endParaRPr lang="en-US" dirty="0"/>
          </a:p>
          <a:p>
            <a:pPr>
              <a:defRPr/>
            </a:pPr>
            <a:endParaRPr lang="en-US" dirty="0" smtClean="0"/>
          </a:p>
          <a:p>
            <a:pPr marL="0" indent="0">
              <a:buFont typeface="Arial" charset="0"/>
              <a:buNone/>
              <a:defRPr/>
            </a:pPr>
            <a:r>
              <a:rPr lang="en-US" i="1" dirty="0" smtClean="0"/>
              <a:t>   B </a:t>
            </a:r>
            <a:r>
              <a:rPr lang="en-US" dirty="0" smtClean="0"/>
              <a:t>(image graph) is an unknown binary matrix describing the connectivity among modules. </a:t>
            </a:r>
          </a:p>
          <a:p>
            <a:pPr marL="0" indent="0">
              <a:buFont typeface="Arial" charset="0"/>
              <a:buNone/>
              <a:defRPr/>
            </a:pPr>
            <a:endParaRPr lang="en-US" dirty="0"/>
          </a:p>
          <a:p>
            <a:pPr>
              <a:defRPr/>
            </a:pPr>
            <a:r>
              <a:rPr lang="en-US" dirty="0" smtClean="0"/>
              <a:t>Modularity is a special case of Block modeling.</a:t>
            </a:r>
            <a:endParaRPr lang="en-US" dirty="0"/>
          </a:p>
        </p:txBody>
      </p:sp>
      <p:sp>
        <p:nvSpPr>
          <p:cNvPr id="4" name="Slide Number Placeholder 3"/>
          <p:cNvSpPr>
            <a:spLocks noGrp="1"/>
          </p:cNvSpPr>
          <p:nvPr>
            <p:ph type="sldNum" sz="quarter" idx="12"/>
          </p:nvPr>
        </p:nvSpPr>
        <p:spPr/>
        <p:txBody>
          <a:bodyPr/>
          <a:lstStyle/>
          <a:p>
            <a:pPr>
              <a:defRPr/>
            </a:pPr>
            <a:fld id="{94C47384-8E3F-104E-90B4-FD5AD2521CAB}" type="slidenum">
              <a:rPr lang="en-US" smtClean="0"/>
              <a:pPr>
                <a:defRPr/>
              </a:pPr>
              <a:t>10</a:t>
            </a:fld>
            <a:endParaRPr lang="en-US"/>
          </a:p>
        </p:txBody>
      </p:sp>
      <p:graphicFrame>
        <p:nvGraphicFramePr>
          <p:cNvPr id="23556" name="Object 4"/>
          <p:cNvGraphicFramePr>
            <a:graphicFrameLocks noChangeAspect="1"/>
          </p:cNvGraphicFramePr>
          <p:nvPr/>
        </p:nvGraphicFramePr>
        <p:xfrm>
          <a:off x="2187575" y="1158875"/>
          <a:ext cx="4124325" cy="1255713"/>
        </p:xfrm>
        <a:graphic>
          <a:graphicData uri="http://schemas.openxmlformats.org/presentationml/2006/ole">
            <mc:AlternateContent xmlns:mc="http://schemas.openxmlformats.org/markup-compatibility/2006">
              <mc:Choice xmlns:v="urn:schemas-microsoft-com:vml" Requires="v">
                <p:oleObj spid="_x0000_s23587" name="Equation" r:id="rId3" imgW="1587500" imgH="482600" progId="Equation.3">
                  <p:embed/>
                </p:oleObj>
              </mc:Choice>
              <mc:Fallback>
                <p:oleObj name="Equation" r:id="rId3" imgW="15875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5" y="1158875"/>
                        <a:ext cx="41243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5"/>
          <p:cNvGraphicFramePr>
            <a:graphicFrameLocks noChangeAspect="1"/>
          </p:cNvGraphicFramePr>
          <p:nvPr/>
        </p:nvGraphicFramePr>
        <p:xfrm>
          <a:off x="2187575" y="2800350"/>
          <a:ext cx="4552950" cy="1255713"/>
        </p:xfrm>
        <a:graphic>
          <a:graphicData uri="http://schemas.openxmlformats.org/presentationml/2006/ole">
            <mc:AlternateContent xmlns:mc="http://schemas.openxmlformats.org/markup-compatibility/2006">
              <mc:Choice xmlns:v="urn:schemas-microsoft-com:vml" Requires="v">
                <p:oleObj spid="_x0000_s23588" name="Equation" r:id="rId5" imgW="1752600" imgH="482600" progId="Equation.3">
                  <p:embed/>
                </p:oleObj>
              </mc:Choice>
              <mc:Fallback>
                <p:oleObj name="Equation" r:id="rId5" imgW="1752600" imgH="482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575" y="2800350"/>
                        <a:ext cx="455295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5835650" y="1446213"/>
            <a:ext cx="241300" cy="49847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892800" y="3078163"/>
            <a:ext cx="239713" cy="49847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6269038" y="3078163"/>
            <a:ext cx="241300" cy="49847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atin typeface="Arial" charset="0"/>
              </a:rPr>
              <a:t>From Modularity to Block Modeling</a:t>
            </a:r>
          </a:p>
        </p:txBody>
      </p:sp>
      <p:sp>
        <p:nvSpPr>
          <p:cNvPr id="4" name="Slide Number Placeholder 3"/>
          <p:cNvSpPr>
            <a:spLocks noGrp="1"/>
          </p:cNvSpPr>
          <p:nvPr>
            <p:ph type="sldNum" sz="quarter" idx="12"/>
          </p:nvPr>
        </p:nvSpPr>
        <p:spPr/>
        <p:txBody>
          <a:bodyPr/>
          <a:lstStyle/>
          <a:p>
            <a:pPr>
              <a:defRPr/>
            </a:pPr>
            <a:fld id="{FC71FA35-FBB9-6D40-A525-3AFD1691A2DA}" type="slidenum">
              <a:rPr lang="en-US" smtClean="0"/>
              <a:pPr>
                <a:defRPr/>
              </a:pPr>
              <a:t>11</a:t>
            </a:fld>
            <a:endParaRPr lang="en-US"/>
          </a:p>
        </p:txBody>
      </p:sp>
      <p:graphicFrame>
        <p:nvGraphicFramePr>
          <p:cNvPr id="24579" name="Object 4"/>
          <p:cNvGraphicFramePr>
            <a:graphicFrameLocks noChangeAspect="1"/>
          </p:cNvGraphicFramePr>
          <p:nvPr/>
        </p:nvGraphicFramePr>
        <p:xfrm>
          <a:off x="482600" y="1465263"/>
          <a:ext cx="3502025" cy="1066800"/>
        </p:xfrm>
        <a:graphic>
          <a:graphicData uri="http://schemas.openxmlformats.org/presentationml/2006/ole">
            <mc:AlternateContent xmlns:mc="http://schemas.openxmlformats.org/markup-compatibility/2006">
              <mc:Choice xmlns:v="urn:schemas-microsoft-com:vml" Requires="v">
                <p:oleObj spid="_x0000_s24616" name="Equation" r:id="rId3" imgW="1587500" imgH="482600" progId="Equation.3">
                  <p:embed/>
                </p:oleObj>
              </mc:Choice>
              <mc:Fallback>
                <p:oleObj name="Equation" r:id="rId3" imgW="15875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465263"/>
                        <a:ext cx="35020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Object 5"/>
          <p:cNvGraphicFramePr>
            <a:graphicFrameLocks noChangeAspect="1"/>
          </p:cNvGraphicFramePr>
          <p:nvPr/>
        </p:nvGraphicFramePr>
        <p:xfrm>
          <a:off x="5027613" y="1462088"/>
          <a:ext cx="3630612" cy="1001712"/>
        </p:xfrm>
        <a:graphic>
          <a:graphicData uri="http://schemas.openxmlformats.org/presentationml/2006/ole">
            <mc:AlternateContent xmlns:mc="http://schemas.openxmlformats.org/markup-compatibility/2006">
              <mc:Choice xmlns:v="urn:schemas-microsoft-com:vml" Requires="v">
                <p:oleObj spid="_x0000_s24617" name="Equation" r:id="rId5" imgW="1752600" imgH="482600" progId="Equation.3">
                  <p:embed/>
                </p:oleObj>
              </mc:Choice>
              <mc:Fallback>
                <p:oleObj name="Equation" r:id="rId5" imgW="1752600" imgH="482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613" y="1462088"/>
                        <a:ext cx="3630612"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TextBox 6"/>
          <p:cNvSpPr txBox="1">
            <a:spLocks noChangeArrowheads="1"/>
          </p:cNvSpPr>
          <p:nvPr/>
        </p:nvSpPr>
        <p:spPr bwMode="auto">
          <a:xfrm>
            <a:off x="1270000" y="969963"/>
            <a:ext cx="1952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Modularity</a:t>
            </a:r>
          </a:p>
        </p:txBody>
      </p:sp>
      <p:sp>
        <p:nvSpPr>
          <p:cNvPr id="24582" name="TextBox 7"/>
          <p:cNvSpPr txBox="1">
            <a:spLocks noChangeArrowheads="1"/>
          </p:cNvSpPr>
          <p:nvPr/>
        </p:nvSpPr>
        <p:spPr bwMode="auto">
          <a:xfrm>
            <a:off x="5600700" y="9699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Block modeling</a:t>
            </a:r>
          </a:p>
        </p:txBody>
      </p:sp>
      <p:cxnSp>
        <p:nvCxnSpPr>
          <p:cNvPr id="10" name="Straight Connector 9"/>
          <p:cNvCxnSpPr/>
          <p:nvPr/>
        </p:nvCxnSpPr>
        <p:spPr>
          <a:xfrm>
            <a:off x="4622800" y="941388"/>
            <a:ext cx="0" cy="372903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4584" name="TextBox 12"/>
          <p:cNvSpPr txBox="1">
            <a:spLocks noChangeArrowheads="1"/>
          </p:cNvSpPr>
          <p:nvPr/>
        </p:nvSpPr>
        <p:spPr bwMode="auto">
          <a:xfrm>
            <a:off x="246063" y="2649538"/>
            <a:ext cx="4030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Spectral clustering: eigen-system of A-P</a:t>
            </a:r>
            <a:r>
              <a:rPr lang="en-US" baseline="30000">
                <a:latin typeface="Arial" charset="0"/>
                <a:cs typeface="Arial" charset="0"/>
              </a:rPr>
              <a:t>[1]</a:t>
            </a:r>
          </a:p>
        </p:txBody>
      </p:sp>
      <p:sp>
        <p:nvSpPr>
          <p:cNvPr id="24585" name="TextBox 13"/>
          <p:cNvSpPr txBox="1">
            <a:spLocks noChangeArrowheads="1"/>
          </p:cNvSpPr>
          <p:nvPr/>
        </p:nvSpPr>
        <p:spPr bwMode="auto">
          <a:xfrm>
            <a:off x="219075" y="3617913"/>
            <a:ext cx="4029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Greedy method</a:t>
            </a:r>
            <a:r>
              <a:rPr lang="en-US" baseline="30000">
                <a:latin typeface="Arial" charset="0"/>
                <a:cs typeface="Arial" charset="0"/>
              </a:rPr>
              <a:t>[2]</a:t>
            </a:r>
          </a:p>
        </p:txBody>
      </p:sp>
      <p:sp>
        <p:nvSpPr>
          <p:cNvPr id="24586" name="TextBox 14"/>
          <p:cNvSpPr txBox="1">
            <a:spLocks noChangeArrowheads="1"/>
          </p:cNvSpPr>
          <p:nvPr/>
        </p:nvSpPr>
        <p:spPr bwMode="auto">
          <a:xfrm>
            <a:off x="219075" y="4208463"/>
            <a:ext cx="4349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Mixture integer programming</a:t>
            </a:r>
            <a:r>
              <a:rPr lang="en-US" baseline="30000">
                <a:latin typeface="Arial" charset="0"/>
                <a:cs typeface="Arial" charset="0"/>
              </a:rPr>
              <a:t>[3]</a:t>
            </a:r>
          </a:p>
        </p:txBody>
      </p:sp>
      <p:sp>
        <p:nvSpPr>
          <p:cNvPr id="24587" name="TextBox 16"/>
          <p:cNvSpPr txBox="1">
            <a:spLocks noChangeArrowheads="1"/>
          </p:cNvSpPr>
          <p:nvPr/>
        </p:nvSpPr>
        <p:spPr bwMode="auto">
          <a:xfrm>
            <a:off x="5035550" y="2649538"/>
            <a:ext cx="3786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Simulated annealing</a:t>
            </a:r>
            <a:r>
              <a:rPr lang="en-US" baseline="30000">
                <a:latin typeface="Arial" charset="0"/>
                <a:cs typeface="Arial" charset="0"/>
              </a:rPr>
              <a:t>[4]</a:t>
            </a:r>
          </a:p>
        </p:txBody>
      </p:sp>
      <p:sp>
        <p:nvSpPr>
          <p:cNvPr id="24588" name="TextBox 17"/>
          <p:cNvSpPr txBox="1">
            <a:spLocks noChangeArrowheads="1"/>
          </p:cNvSpPr>
          <p:nvPr/>
        </p:nvSpPr>
        <p:spPr bwMode="auto">
          <a:xfrm>
            <a:off x="5049838" y="3360738"/>
            <a:ext cx="378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solidFill>
                  <a:srgbClr val="FF0000"/>
                </a:solidFill>
                <a:latin typeface="Arial" charset="0"/>
                <a:cs typeface="Arial" charset="0"/>
              </a:rPr>
              <a:t>SGPG</a:t>
            </a:r>
            <a:r>
              <a:rPr lang="en-US" baseline="30000">
                <a:solidFill>
                  <a:srgbClr val="FF0000"/>
                </a:solidFill>
                <a:latin typeface="Arial" charset="0"/>
                <a:cs typeface="Arial" charset="0"/>
              </a:rPr>
              <a:t>[5]</a:t>
            </a:r>
          </a:p>
        </p:txBody>
      </p:sp>
      <p:sp>
        <p:nvSpPr>
          <p:cNvPr id="24589" name="TextBox 18"/>
          <p:cNvSpPr txBox="1">
            <a:spLocks noChangeArrowheads="1"/>
          </p:cNvSpPr>
          <p:nvPr/>
        </p:nvSpPr>
        <p:spPr bwMode="auto">
          <a:xfrm>
            <a:off x="0" y="480695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cs typeface="Arial" charset="0"/>
              </a:rPr>
              <a:t>[1] M. E. J. Newman. Finding community structure in networks using the eigenvectors of matrices. Phys. Rev. E 74:036104 (2006).</a:t>
            </a:r>
          </a:p>
          <a:p>
            <a:pPr eaLnBrk="1" hangingPunct="1"/>
            <a:r>
              <a:rPr lang="en-US" sz="1200">
                <a:latin typeface="Arial" charset="0"/>
                <a:cs typeface="Arial" charset="0"/>
              </a:rPr>
              <a:t>[2] P. J. Mucha, et al. Community structure in time-dependent, multiscale, and multiplex networks. </a:t>
            </a:r>
            <a:r>
              <a:rPr lang="en-US" sz="1200" i="1">
                <a:latin typeface="Arial" charset="0"/>
                <a:cs typeface="Arial" charset="0"/>
              </a:rPr>
              <a:t>Science</a:t>
            </a:r>
            <a:r>
              <a:rPr lang="en-US" sz="1200">
                <a:latin typeface="Arial" charset="0"/>
                <a:cs typeface="Arial" charset="0"/>
              </a:rPr>
              <a:t> 328:876-878 (2010).</a:t>
            </a:r>
          </a:p>
          <a:p>
            <a:pPr eaLnBrk="1" hangingPunct="1"/>
            <a:r>
              <a:rPr lang="en-US" sz="1200">
                <a:latin typeface="Arial" charset="0"/>
                <a:cs typeface="Arial" charset="0"/>
              </a:rPr>
              <a:t>[3] D. Aloise and et al. Column generation algorithms for exact modularity maximization in networks. Phys Rev E, 82:046112 (2010 ).</a:t>
            </a:r>
          </a:p>
          <a:p>
            <a:pPr eaLnBrk="1" hangingPunct="1"/>
            <a:r>
              <a:rPr lang="en-US" sz="1200">
                <a:latin typeface="Arial" charset="0"/>
                <a:cs typeface="Arial" charset="0"/>
              </a:rPr>
              <a:t>[4] J Reichardt. Structure in Complex Networks. Springer, 2009 </a:t>
            </a:r>
          </a:p>
          <a:p>
            <a:pPr eaLnBrk="1" hangingPunct="1"/>
            <a:r>
              <a:rPr lang="en-US" sz="1200">
                <a:latin typeface="Arial" charset="0"/>
                <a:cs typeface="Arial" charset="0"/>
              </a:rPr>
              <a:t>[5] Y. Wang and X. Qian. A novel subgradient-based optimization algorithm for blockmodel functional module identification. BMC Bioinformatics, 14(Suppl 2):S23 (2013).</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66700" y="92075"/>
            <a:ext cx="8636000" cy="655638"/>
          </a:xfrm>
        </p:spPr>
        <p:txBody>
          <a:bodyPr/>
          <a:lstStyle/>
          <a:p>
            <a:pPr eaLnBrk="1" hangingPunct="1"/>
            <a:r>
              <a:rPr lang="en-US">
                <a:latin typeface="Tahoma" charset="0"/>
              </a:rPr>
              <a:t>Block Modeling</a:t>
            </a:r>
            <a:endParaRPr lang="en-US" baseline="30000">
              <a:latin typeface="Tahoma" charset="0"/>
            </a:endParaRPr>
          </a:p>
        </p:txBody>
      </p:sp>
      <p:sp>
        <p:nvSpPr>
          <p:cNvPr id="2560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AD5E3770-F7A4-7D42-AEA8-797EC3C972E0}" type="slidenum">
              <a:rPr lang="en-US" sz="2000">
                <a:solidFill>
                  <a:srgbClr val="FFFFFF"/>
                </a:solidFill>
              </a:rPr>
              <a:pPr eaLnBrk="1" fontAlgn="base" hangingPunct="1">
                <a:spcBef>
                  <a:spcPct val="0"/>
                </a:spcBef>
                <a:spcAft>
                  <a:spcPct val="0"/>
                </a:spcAft>
              </a:pPr>
              <a:t>12</a:t>
            </a:fld>
            <a:endParaRPr lang="en-US" sz="2000">
              <a:solidFill>
                <a:srgbClr val="FFFFFF"/>
              </a:solidFill>
            </a:endParaRPr>
          </a:p>
        </p:txBody>
      </p:sp>
      <p:graphicFrame>
        <p:nvGraphicFramePr>
          <p:cNvPr id="7" name="Content Placeholder 5"/>
          <p:cNvGraphicFramePr>
            <a:graphicFrameLocks noChangeAspect="1"/>
          </p:cNvGraphicFramePr>
          <p:nvPr/>
        </p:nvGraphicFramePr>
        <p:xfrm>
          <a:off x="1879600" y="1679575"/>
          <a:ext cx="4287838" cy="982663"/>
        </p:xfrm>
        <a:graphic>
          <a:graphicData uri="http://schemas.openxmlformats.org/presentationml/2006/ole">
            <mc:AlternateContent xmlns:mc="http://schemas.openxmlformats.org/markup-compatibility/2006">
              <mc:Choice xmlns:v="urn:schemas-microsoft-com:vml" Requires="v">
                <p:oleObj spid="_x0000_s25664" name="Equation" r:id="rId3" imgW="2108200" imgH="482600" progId="Equation.3">
                  <p:embed/>
                </p:oleObj>
              </mc:Choice>
              <mc:Fallback>
                <p:oleObj name="Equation" r:id="rId3" imgW="2108200" imgH="482600" progId="Equation.3">
                  <p:embed/>
                  <p:pic>
                    <p:nvPicPr>
                      <p:cNvPr id="0" name="Content Placeholder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600" y="1679575"/>
                        <a:ext cx="4287838"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Curved Left Arrow 12"/>
          <p:cNvSpPr/>
          <p:nvPr/>
        </p:nvSpPr>
        <p:spPr>
          <a:xfrm>
            <a:off x="6367204" y="1226517"/>
            <a:ext cx="587915" cy="898942"/>
          </a:xfrm>
          <a:prstGeom prst="curvedLeftArrow">
            <a:avLst/>
          </a:prstGeom>
          <a:gradFill flip="none" rotWithShape="1">
            <a:gsLst>
              <a:gs pos="34000">
                <a:srgbClr val="125123"/>
              </a:gs>
              <a:gs pos="100000">
                <a:srgbClr val="FFFFFF"/>
              </a:gs>
            </a:gsLst>
            <a:path path="circle">
              <a:fillToRect l="100000" t="100000"/>
            </a:path>
            <a:tileRect r="-100000" b="-100000"/>
          </a:gradFill>
          <a:ln>
            <a:solidFill>
              <a:srgbClr val="125123"/>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aphicFrame>
        <p:nvGraphicFramePr>
          <p:cNvPr id="14" name="Object 13"/>
          <p:cNvGraphicFramePr>
            <a:graphicFrameLocks noChangeAspect="1"/>
          </p:cNvGraphicFramePr>
          <p:nvPr/>
        </p:nvGraphicFramePr>
        <p:xfrm>
          <a:off x="1879600" y="2655888"/>
          <a:ext cx="4445000" cy="1676400"/>
        </p:xfrm>
        <a:graphic>
          <a:graphicData uri="http://schemas.openxmlformats.org/presentationml/2006/ole">
            <mc:AlternateContent xmlns:mc="http://schemas.openxmlformats.org/markup-compatibility/2006">
              <mc:Choice xmlns:v="urn:schemas-microsoft-com:vml" Requires="v">
                <p:oleObj spid="_x0000_s25665" name="Equation" r:id="rId5" imgW="2425700" imgH="914400" progId="Equation.3">
                  <p:embed/>
                </p:oleObj>
              </mc:Choice>
              <mc:Fallback>
                <p:oleObj name="Equation" r:id="rId5" imgW="2425700" imgH="9144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0" y="2655888"/>
                        <a:ext cx="444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a:spLocks noChangeArrowheads="1"/>
          </p:cNvSpPr>
          <p:nvPr/>
        </p:nvSpPr>
        <p:spPr bwMode="auto">
          <a:xfrm>
            <a:off x="515938" y="4300538"/>
            <a:ext cx="5827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solidFill>
                  <a:srgbClr val="0000FF"/>
                </a:solidFill>
                <a:latin typeface="Tahoma" charset="0"/>
                <a:cs typeface="Tahoma" charset="0"/>
              </a:rPr>
              <a:t>Therefore, </a:t>
            </a:r>
            <a:r>
              <a:rPr lang="en-US" sz="2000" i="1">
                <a:solidFill>
                  <a:srgbClr val="0000FF"/>
                </a:solidFill>
                <a:latin typeface="Tahoma" charset="0"/>
                <a:cs typeface="Tahoma" charset="0"/>
              </a:rPr>
              <a:t>δ</a:t>
            </a:r>
            <a:r>
              <a:rPr lang="en-US" sz="2000">
                <a:solidFill>
                  <a:srgbClr val="0000FF"/>
                </a:solidFill>
                <a:latin typeface="Tahoma" charset="0"/>
                <a:cs typeface="Tahoma" charset="0"/>
              </a:rPr>
              <a:t> and </a:t>
            </a:r>
            <a:r>
              <a:rPr lang="en-US" sz="2000" i="1">
                <a:solidFill>
                  <a:srgbClr val="0000FF"/>
                </a:solidFill>
                <a:latin typeface="Tahoma" charset="0"/>
                <a:cs typeface="Tahoma" charset="0"/>
              </a:rPr>
              <a:t>B</a:t>
            </a:r>
            <a:r>
              <a:rPr lang="en-US" sz="2000">
                <a:solidFill>
                  <a:srgbClr val="0000FF"/>
                </a:solidFill>
                <a:latin typeface="Tahoma" charset="0"/>
                <a:cs typeface="Tahoma" charset="0"/>
              </a:rPr>
              <a:t> are decoupled!!!</a:t>
            </a:r>
          </a:p>
        </p:txBody>
      </p:sp>
      <p:graphicFrame>
        <p:nvGraphicFramePr>
          <p:cNvPr id="16" name="Content Placeholder 5"/>
          <p:cNvGraphicFramePr>
            <a:graphicFrameLocks noChangeAspect="1"/>
          </p:cNvGraphicFramePr>
          <p:nvPr/>
        </p:nvGraphicFramePr>
        <p:xfrm>
          <a:off x="2566988" y="4714875"/>
          <a:ext cx="3279775" cy="1060450"/>
        </p:xfrm>
        <a:graphic>
          <a:graphicData uri="http://schemas.openxmlformats.org/presentationml/2006/ole">
            <mc:AlternateContent xmlns:mc="http://schemas.openxmlformats.org/markup-compatibility/2006">
              <mc:Choice xmlns:v="urn:schemas-microsoft-com:vml" Requires="v">
                <p:oleObj spid="_x0000_s25666" name="Equation" r:id="rId7" imgW="1612900" imgH="520700" progId="Equation.3">
                  <p:embed/>
                </p:oleObj>
              </mc:Choice>
              <mc:Fallback>
                <p:oleObj name="Equation" r:id="rId7" imgW="1612900" imgH="520700" progId="Equation.3">
                  <p:embed/>
                  <p:pic>
                    <p:nvPicPr>
                      <p:cNvPr id="0" name="Content Placeholder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4714875"/>
                        <a:ext cx="32797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0" name="Rectangle 16"/>
          <p:cNvSpPr>
            <a:spLocks noChangeArrowheads="1"/>
          </p:cNvSpPr>
          <p:nvPr/>
        </p:nvSpPr>
        <p:spPr bwMode="auto">
          <a:xfrm>
            <a:off x="30163" y="5729288"/>
            <a:ext cx="898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3366FF"/>
                </a:solidFill>
              </a:rPr>
              <a:t>[1] Reichardt J: Structure in Networks Springer-Verlag Berlin Heidelberg; 2008</a:t>
            </a:r>
          </a:p>
        </p:txBody>
      </p:sp>
      <p:graphicFrame>
        <p:nvGraphicFramePr>
          <p:cNvPr id="25611" name="Object 18"/>
          <p:cNvGraphicFramePr>
            <a:graphicFrameLocks noChangeAspect="1"/>
          </p:cNvGraphicFramePr>
          <p:nvPr/>
        </p:nvGraphicFramePr>
        <p:xfrm>
          <a:off x="2297113" y="820738"/>
          <a:ext cx="3629025" cy="1000125"/>
        </p:xfrm>
        <a:graphic>
          <a:graphicData uri="http://schemas.openxmlformats.org/presentationml/2006/ole">
            <mc:AlternateContent xmlns:mc="http://schemas.openxmlformats.org/markup-compatibility/2006">
              <mc:Choice xmlns:v="urn:schemas-microsoft-com:vml" Requires="v">
                <p:oleObj spid="_x0000_s25667" name="Equation" r:id="rId9" imgW="1752600" imgH="482600" progId="Equation.3">
                  <p:embed/>
                </p:oleObj>
              </mc:Choice>
              <mc:Fallback>
                <p:oleObj name="Equation" r:id="rId9" imgW="1752600" imgH="4826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7113" y="820738"/>
                        <a:ext cx="36290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sz="3200">
                <a:latin typeface="Tahoma" charset="0"/>
              </a:rPr>
              <a:t>Sub-gradient Frank-Wolfe with Path Generation</a:t>
            </a:r>
          </a:p>
        </p:txBody>
      </p:sp>
      <p:sp>
        <p:nvSpPr>
          <p:cNvPr id="26626" name="Content Placeholder 2"/>
          <p:cNvSpPr>
            <a:spLocks noGrp="1"/>
          </p:cNvSpPr>
          <p:nvPr>
            <p:ph idx="1"/>
          </p:nvPr>
        </p:nvSpPr>
        <p:spPr/>
        <p:txBody>
          <a:bodyPr/>
          <a:lstStyle/>
          <a:p>
            <a:r>
              <a:rPr lang="en-US">
                <a:latin typeface="Tahoma" charset="0"/>
              </a:rPr>
              <a:t>Use convex optimization method to fast generate lots of local optima.</a:t>
            </a:r>
          </a:p>
          <a:p>
            <a:pPr lvl="1"/>
            <a:r>
              <a:rPr lang="en-US">
                <a:latin typeface="Tahoma" charset="0"/>
              </a:rPr>
              <a:t>Extension of Frank-Wolfe method: sub-gradient</a:t>
            </a:r>
          </a:p>
          <a:p>
            <a:endParaRPr lang="en-US">
              <a:latin typeface="Tahoma" charset="0"/>
            </a:endParaRPr>
          </a:p>
          <a:p>
            <a:r>
              <a:rPr lang="en-US">
                <a:latin typeface="Tahoma" charset="0"/>
              </a:rPr>
              <a:t>Achieve better solutions by applying path generation strategy.  </a:t>
            </a:r>
          </a:p>
        </p:txBody>
      </p:sp>
      <p:sp>
        <p:nvSpPr>
          <p:cNvPr id="4" name="Slide Number Placeholder 3"/>
          <p:cNvSpPr>
            <a:spLocks noGrp="1"/>
          </p:cNvSpPr>
          <p:nvPr>
            <p:ph type="sldNum" sz="quarter" idx="12"/>
          </p:nvPr>
        </p:nvSpPr>
        <p:spPr/>
        <p:txBody>
          <a:bodyPr/>
          <a:lstStyle/>
          <a:p>
            <a:pPr>
              <a:defRPr/>
            </a:pPr>
            <a:fld id="{0725F597-3107-E54E-8986-D94ACF1FC9A6}" type="slidenum">
              <a:rPr lang="en-US" smtClean="0"/>
              <a:pPr>
                <a:defRPr/>
              </a:pPr>
              <a:t>13</a:t>
            </a:fld>
            <a:endParaRPr lang="en-US"/>
          </a:p>
        </p:txBody>
      </p:sp>
      <p:graphicFrame>
        <p:nvGraphicFramePr>
          <p:cNvPr id="6" name="Content Placeholder 5"/>
          <p:cNvGraphicFramePr>
            <a:graphicFrameLocks noChangeAspect="1"/>
          </p:cNvGraphicFramePr>
          <p:nvPr/>
        </p:nvGraphicFramePr>
        <p:xfrm>
          <a:off x="2566988" y="4059238"/>
          <a:ext cx="3522662" cy="1139825"/>
        </p:xfrm>
        <a:graphic>
          <a:graphicData uri="http://schemas.openxmlformats.org/presentationml/2006/ole">
            <mc:AlternateContent xmlns:mc="http://schemas.openxmlformats.org/markup-compatibility/2006">
              <mc:Choice xmlns:v="urn:schemas-microsoft-com:vml" Requires="v">
                <p:oleObj spid="_x0000_s26642" name="Equation" r:id="rId3" imgW="1612900" imgH="520700" progId="Equation.3">
                  <p:embed/>
                </p:oleObj>
              </mc:Choice>
              <mc:Fallback>
                <p:oleObj name="Equation" r:id="rId3" imgW="1612900" imgH="520700" progId="Equation.3">
                  <p:embed/>
                  <p:pic>
                    <p:nvPicPr>
                      <p:cNvPr id="0" name="Content Placeholder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4059238"/>
                        <a:ext cx="352266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atin typeface="Tahoma" charset="0"/>
              </a:rPr>
              <a:t>Matrix Formulation</a:t>
            </a:r>
          </a:p>
        </p:txBody>
      </p:sp>
      <p:sp>
        <p:nvSpPr>
          <p:cNvPr id="2765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8DC78C56-7337-884C-B788-4C5E801C4D0F}" type="slidenum">
              <a:rPr lang="en-US" sz="2000">
                <a:solidFill>
                  <a:srgbClr val="FFFFFF"/>
                </a:solidFill>
              </a:rPr>
              <a:pPr eaLnBrk="1" fontAlgn="base" hangingPunct="1">
                <a:spcBef>
                  <a:spcPct val="0"/>
                </a:spcBef>
                <a:spcAft>
                  <a:spcPct val="0"/>
                </a:spcAft>
              </a:pPr>
              <a:t>14</a:t>
            </a:fld>
            <a:endParaRPr lang="en-US" sz="2000">
              <a:solidFill>
                <a:srgbClr val="FFFFFF"/>
              </a:solidFill>
            </a:endParaRPr>
          </a:p>
        </p:txBody>
      </p:sp>
      <p:graphicFrame>
        <p:nvGraphicFramePr>
          <p:cNvPr id="14" name="Object 13"/>
          <p:cNvGraphicFramePr>
            <a:graphicFrameLocks noChangeAspect="1"/>
          </p:cNvGraphicFramePr>
          <p:nvPr/>
        </p:nvGraphicFramePr>
        <p:xfrm>
          <a:off x="2840038" y="2635250"/>
          <a:ext cx="3552825" cy="1176338"/>
        </p:xfrm>
        <a:graphic>
          <a:graphicData uri="http://schemas.openxmlformats.org/presentationml/2006/ole">
            <mc:AlternateContent xmlns:mc="http://schemas.openxmlformats.org/markup-compatibility/2006">
              <mc:Choice xmlns:v="urn:schemas-microsoft-com:vml" Requires="v">
                <p:oleObj spid="_x0000_s27695" name="Equation" r:id="rId3" imgW="1651000" imgH="546100" progId="Equation.3">
                  <p:embed/>
                </p:oleObj>
              </mc:Choice>
              <mc:Fallback>
                <p:oleObj name="Equation" r:id="rId3" imgW="1651000" imgH="5461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038" y="2635250"/>
                        <a:ext cx="35528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Curved Left Arrow 20"/>
          <p:cNvSpPr/>
          <p:nvPr/>
        </p:nvSpPr>
        <p:spPr>
          <a:xfrm>
            <a:off x="7107238" y="1427163"/>
            <a:ext cx="1141412" cy="1798637"/>
          </a:xfrm>
          <a:prstGeom prst="curvedLeftArrow">
            <a:avLst/>
          </a:prstGeom>
          <a:gradFill flip="none" rotWithShape="1">
            <a:gsLst>
              <a:gs pos="34000">
                <a:srgbClr val="125123"/>
              </a:gs>
              <a:gs pos="100000">
                <a:srgbClr val="FFFFFF"/>
              </a:gs>
            </a:gsLst>
            <a:path path="circle">
              <a:fillToRect l="100000" t="100000"/>
            </a:path>
            <a:tileRect r="-100000" b="-100000"/>
          </a:gradFill>
          <a:ln>
            <a:solidFill>
              <a:srgbClr val="125123"/>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aphicFrame>
        <p:nvGraphicFramePr>
          <p:cNvPr id="10" name="Object 14"/>
          <p:cNvGraphicFramePr>
            <a:graphicFrameLocks noChangeAspect="1"/>
          </p:cNvGraphicFramePr>
          <p:nvPr/>
        </p:nvGraphicFramePr>
        <p:xfrm>
          <a:off x="2840038" y="4460875"/>
          <a:ext cx="3470275" cy="1174750"/>
        </p:xfrm>
        <a:graphic>
          <a:graphicData uri="http://schemas.openxmlformats.org/presentationml/2006/ole">
            <mc:AlternateContent xmlns:mc="http://schemas.openxmlformats.org/markup-compatibility/2006">
              <mc:Choice xmlns:v="urn:schemas-microsoft-com:vml" Requires="v">
                <p:oleObj spid="_x0000_s27696" name="Equation" r:id="rId5" imgW="1612900" imgH="546100" progId="Equation.3">
                  <p:embed/>
                </p:oleObj>
              </mc:Choice>
              <mc:Fallback>
                <p:oleObj name="Equation" r:id="rId5" imgW="1612900" imgH="5461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8" y="4460875"/>
                        <a:ext cx="34702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Curved Left Arrow 10"/>
          <p:cNvSpPr/>
          <p:nvPr/>
        </p:nvSpPr>
        <p:spPr>
          <a:xfrm>
            <a:off x="7216775" y="3392488"/>
            <a:ext cx="1143000" cy="1797050"/>
          </a:xfrm>
          <a:prstGeom prst="curvedLeftArrow">
            <a:avLst/>
          </a:prstGeom>
          <a:gradFill flip="none" rotWithShape="1">
            <a:gsLst>
              <a:gs pos="34000">
                <a:srgbClr val="125123"/>
              </a:gs>
              <a:gs pos="100000">
                <a:srgbClr val="FFFFFF"/>
              </a:gs>
            </a:gsLst>
            <a:path path="circle">
              <a:fillToRect l="100000" t="100000"/>
            </a:path>
            <a:tileRect r="-100000" b="-100000"/>
          </a:gradFill>
          <a:ln>
            <a:solidFill>
              <a:srgbClr val="125123"/>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aphicFrame>
        <p:nvGraphicFramePr>
          <p:cNvPr id="9" name="Content Placeholder 5"/>
          <p:cNvGraphicFramePr>
            <a:graphicFrameLocks noChangeAspect="1"/>
          </p:cNvGraphicFramePr>
          <p:nvPr/>
        </p:nvGraphicFramePr>
        <p:xfrm>
          <a:off x="2566988" y="896938"/>
          <a:ext cx="3279775" cy="1060450"/>
        </p:xfrm>
        <a:graphic>
          <a:graphicData uri="http://schemas.openxmlformats.org/presentationml/2006/ole">
            <mc:AlternateContent xmlns:mc="http://schemas.openxmlformats.org/markup-compatibility/2006">
              <mc:Choice xmlns:v="urn:schemas-microsoft-com:vml" Requires="v">
                <p:oleObj spid="_x0000_s27697" name="Equation" r:id="rId7" imgW="1612900" imgH="520700" progId="Equation.3">
                  <p:embed/>
                </p:oleObj>
              </mc:Choice>
              <mc:Fallback>
                <p:oleObj name="Equation" r:id="rId7" imgW="1612900" imgH="520700" progId="Equation.3">
                  <p:embed/>
                  <p:pic>
                    <p:nvPicPr>
                      <p:cNvPr id="0" name="Content Placeholder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896938"/>
                        <a:ext cx="32797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trahedron.png"/>
          <p:cNvPicPr>
            <a:picLocks noChangeAspect="1"/>
          </p:cNvPicPr>
          <p:nvPr/>
        </p:nvPicPr>
        <p:blipFill>
          <a:blip r:embed="rId3">
            <a:extLst>
              <a:ext uri="{28A0092B-C50C-407E-A947-70E740481C1C}">
                <a14:useLocalDpi xmlns:a14="http://schemas.microsoft.com/office/drawing/2010/main" val="0"/>
              </a:ext>
            </a:extLst>
          </a:blip>
          <a:srcRect l="4398" r="23611" b="10670"/>
          <a:stretch>
            <a:fillRect/>
          </a:stretch>
        </p:blipFill>
        <p:spPr bwMode="auto">
          <a:xfrm>
            <a:off x="6656388" y="2857500"/>
            <a:ext cx="183991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itle 1"/>
          <p:cNvSpPr>
            <a:spLocks noGrp="1"/>
          </p:cNvSpPr>
          <p:nvPr>
            <p:ph type="title"/>
          </p:nvPr>
        </p:nvSpPr>
        <p:spPr/>
        <p:txBody>
          <a:bodyPr/>
          <a:lstStyle/>
          <a:p>
            <a:r>
              <a:rPr lang="en-US">
                <a:latin typeface="Tahoma" charset="0"/>
              </a:rPr>
              <a:t>Why Frank-Wolfe Method</a:t>
            </a:r>
          </a:p>
        </p:txBody>
      </p:sp>
      <p:sp>
        <p:nvSpPr>
          <p:cNvPr id="28675" name="Content Placeholder 2"/>
          <p:cNvSpPr>
            <a:spLocks noGrp="1"/>
          </p:cNvSpPr>
          <p:nvPr>
            <p:ph idx="1"/>
          </p:nvPr>
        </p:nvSpPr>
        <p:spPr/>
        <p:txBody>
          <a:bodyPr/>
          <a:lstStyle/>
          <a:p>
            <a:endParaRPr lang="en-US">
              <a:latin typeface="Tahoma" charset="0"/>
            </a:endParaRPr>
          </a:p>
          <a:p>
            <a:r>
              <a:rPr lang="en-US">
                <a:latin typeface="Tahoma" charset="0"/>
              </a:rPr>
              <a:t>Frank-Wolfe Method</a:t>
            </a:r>
          </a:p>
          <a:p>
            <a:pPr lvl="1"/>
            <a:r>
              <a:rPr lang="en-US">
                <a:latin typeface="Tahoma" charset="0"/>
              </a:rPr>
              <a:t>Find the derivative of the objective function</a:t>
            </a:r>
          </a:p>
          <a:p>
            <a:pPr lvl="1"/>
            <a:r>
              <a:rPr lang="en-US">
                <a:latin typeface="Tahoma" charset="0"/>
              </a:rPr>
              <a:t>Solve linear programming problem (sub-problem) to get the descent direction</a:t>
            </a:r>
          </a:p>
          <a:p>
            <a:pPr lvl="1"/>
            <a:r>
              <a:rPr lang="en-US">
                <a:latin typeface="Tahoma" charset="0"/>
              </a:rPr>
              <a:t>Search step size</a:t>
            </a:r>
          </a:p>
          <a:p>
            <a:r>
              <a:rPr lang="en-US">
                <a:latin typeface="Tahoma" charset="0"/>
              </a:rPr>
              <a:t>The constraint set is a convex hull</a:t>
            </a:r>
          </a:p>
          <a:p>
            <a:pPr lvl="1"/>
            <a:r>
              <a:rPr lang="en-US">
                <a:latin typeface="Tahoma" charset="0"/>
              </a:rPr>
              <a:t>Each row of </a:t>
            </a:r>
            <a:r>
              <a:rPr lang="en-US" i="1">
                <a:latin typeface="Tahoma" charset="0"/>
              </a:rPr>
              <a:t>S</a:t>
            </a:r>
            <a:r>
              <a:rPr lang="en-US">
                <a:latin typeface="Tahoma" charset="0"/>
              </a:rPr>
              <a:t> is a simplex</a:t>
            </a:r>
          </a:p>
          <a:p>
            <a:pPr lvl="1"/>
            <a:r>
              <a:rPr lang="en-US">
                <a:latin typeface="Tahoma" charset="0"/>
              </a:rPr>
              <a:t>Solution of the sub-problem on the extreme points</a:t>
            </a:r>
          </a:p>
          <a:p>
            <a:r>
              <a:rPr lang="en-US">
                <a:latin typeface="Tahoma" charset="0"/>
              </a:rPr>
              <a:t>                is non-smooth, use                  instead of </a:t>
            </a:r>
          </a:p>
        </p:txBody>
      </p:sp>
      <p:sp>
        <p:nvSpPr>
          <p:cNvPr id="4" name="Slide Number Placeholder 3"/>
          <p:cNvSpPr>
            <a:spLocks noGrp="1"/>
          </p:cNvSpPr>
          <p:nvPr>
            <p:ph type="sldNum" sz="quarter" idx="12"/>
          </p:nvPr>
        </p:nvSpPr>
        <p:spPr/>
        <p:txBody>
          <a:bodyPr/>
          <a:lstStyle/>
          <a:p>
            <a:pPr>
              <a:defRPr/>
            </a:pPr>
            <a:fld id="{FCC9B648-98E6-A645-BCAE-2656A0DAB4C6}" type="slidenum">
              <a:rPr lang="en-US" smtClean="0"/>
              <a:pPr>
                <a:defRPr/>
              </a:pPr>
              <a:t>15</a:t>
            </a:fld>
            <a:endParaRPr lang="en-US"/>
          </a:p>
        </p:txBody>
      </p:sp>
      <p:graphicFrame>
        <p:nvGraphicFramePr>
          <p:cNvPr id="28677" name="Object 14"/>
          <p:cNvGraphicFramePr>
            <a:graphicFrameLocks noChangeAspect="1"/>
          </p:cNvGraphicFramePr>
          <p:nvPr/>
        </p:nvGraphicFramePr>
        <p:xfrm>
          <a:off x="5416550" y="838200"/>
          <a:ext cx="3470275" cy="1174750"/>
        </p:xfrm>
        <a:graphic>
          <a:graphicData uri="http://schemas.openxmlformats.org/presentationml/2006/ole">
            <mc:AlternateContent xmlns:mc="http://schemas.openxmlformats.org/markup-compatibility/2006">
              <mc:Choice xmlns:v="urn:schemas-microsoft-com:vml" Requires="v">
                <p:oleObj spid="_x0000_s28733" name="Equation" r:id="rId4" imgW="1612900" imgH="546100" progId="Equation.3">
                  <p:embed/>
                </p:oleObj>
              </mc:Choice>
              <mc:Fallback>
                <p:oleObj name="Equation" r:id="rId4" imgW="1612900" imgH="5461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550" y="838200"/>
                        <a:ext cx="34702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8" name="Object 2"/>
          <p:cNvGraphicFramePr>
            <a:graphicFrameLocks noChangeAspect="1"/>
          </p:cNvGraphicFramePr>
          <p:nvPr/>
        </p:nvGraphicFramePr>
        <p:xfrm>
          <a:off x="709613" y="5002213"/>
          <a:ext cx="1682750" cy="515937"/>
        </p:xfrm>
        <a:graphic>
          <a:graphicData uri="http://schemas.openxmlformats.org/presentationml/2006/ole">
            <mc:AlternateContent xmlns:mc="http://schemas.openxmlformats.org/markup-compatibility/2006">
              <mc:Choice xmlns:v="urn:schemas-microsoft-com:vml" Requires="v">
                <p:oleObj spid="_x0000_s28734" name="Equation" r:id="rId6" imgW="952500" imgH="292100" progId="Equation.3">
                  <p:embed/>
                </p:oleObj>
              </mc:Choice>
              <mc:Fallback>
                <p:oleObj name="Equation" r:id="rId6" imgW="952500" imgH="2921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13" y="5002213"/>
                        <a:ext cx="16827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9" name="Object 12"/>
          <p:cNvGraphicFramePr>
            <a:graphicFrameLocks noChangeAspect="1"/>
          </p:cNvGraphicFramePr>
          <p:nvPr/>
        </p:nvGraphicFramePr>
        <p:xfrm>
          <a:off x="5581650" y="5045075"/>
          <a:ext cx="1933575" cy="528638"/>
        </p:xfrm>
        <a:graphic>
          <a:graphicData uri="http://schemas.openxmlformats.org/presentationml/2006/ole">
            <mc:AlternateContent xmlns:mc="http://schemas.openxmlformats.org/markup-compatibility/2006">
              <mc:Choice xmlns:v="urn:schemas-microsoft-com:vml" Requires="v">
                <p:oleObj spid="_x0000_s28735" name="Equation" r:id="rId8" imgW="1066800" imgH="292100" progId="Equation.3">
                  <p:embed/>
                </p:oleObj>
              </mc:Choice>
              <mc:Fallback>
                <p:oleObj name="Equation" r:id="rId8" imgW="1066800" imgH="2921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1650" y="5045075"/>
                        <a:ext cx="19335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Object 11"/>
          <p:cNvGraphicFramePr>
            <a:graphicFrameLocks noChangeAspect="1"/>
          </p:cNvGraphicFramePr>
          <p:nvPr/>
        </p:nvGraphicFramePr>
        <p:xfrm>
          <a:off x="1125538" y="5518150"/>
          <a:ext cx="1865312" cy="485775"/>
        </p:xfrm>
        <a:graphic>
          <a:graphicData uri="http://schemas.openxmlformats.org/presentationml/2006/ole">
            <mc:AlternateContent xmlns:mc="http://schemas.openxmlformats.org/markup-compatibility/2006">
              <mc:Choice xmlns:v="urn:schemas-microsoft-com:vml" Requires="v">
                <p:oleObj spid="_x0000_s28736" name="Equation" r:id="rId10" imgW="1117600" imgH="292100" progId="Equation.3">
                  <p:embed/>
                </p:oleObj>
              </mc:Choice>
              <mc:Fallback>
                <p:oleObj name="Equation" r:id="rId10" imgW="1117600" imgH="2921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5538" y="5518150"/>
                        <a:ext cx="18653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a:latin typeface="Tahoma" charset="0"/>
              </a:rPr>
              <a:t>Subgradient</a:t>
            </a:r>
          </a:p>
        </p:txBody>
      </p:sp>
      <p:sp>
        <p:nvSpPr>
          <p:cNvPr id="296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6E1EB286-BA48-294B-B900-83FD400EB9BC}" type="slidenum">
              <a:rPr lang="en-US" sz="2000">
                <a:solidFill>
                  <a:srgbClr val="FFFFFF"/>
                </a:solidFill>
              </a:rPr>
              <a:pPr eaLnBrk="1" fontAlgn="base" hangingPunct="1">
                <a:spcBef>
                  <a:spcPct val="0"/>
                </a:spcBef>
                <a:spcAft>
                  <a:spcPct val="0"/>
                </a:spcAft>
              </a:pPr>
              <a:t>16</a:t>
            </a:fld>
            <a:endParaRPr lang="en-US" sz="2000">
              <a:solidFill>
                <a:srgbClr val="FFFFFF"/>
              </a:solidFill>
            </a:endParaRPr>
          </a:p>
        </p:txBody>
      </p:sp>
      <p:sp>
        <p:nvSpPr>
          <p:cNvPr id="29699" name="Rectangle 5"/>
          <p:cNvSpPr>
            <a:spLocks noChangeArrowheads="1"/>
          </p:cNvSpPr>
          <p:nvPr/>
        </p:nvSpPr>
        <p:spPr bwMode="auto">
          <a:xfrm>
            <a:off x="471488" y="5764213"/>
            <a:ext cx="71104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latin typeface="Tahoma" charset="0"/>
                <a:cs typeface="Tahoma" charset="0"/>
              </a:rPr>
              <a:t>Boyd, Stephen P.; Vandenberghe, Lieven (2004) . Convex Optimization. Cambridge University Press.</a:t>
            </a:r>
          </a:p>
        </p:txBody>
      </p:sp>
      <p:pic>
        <p:nvPicPr>
          <p:cNvPr id="29700" name="Picture 6" descr="subgradient.jpg"/>
          <p:cNvPicPr>
            <a:picLocks noChangeAspect="1"/>
          </p:cNvPicPr>
          <p:nvPr/>
        </p:nvPicPr>
        <p:blipFill>
          <a:blip r:embed="rId2">
            <a:extLst>
              <a:ext uri="{28A0092B-C50C-407E-A947-70E740481C1C}">
                <a14:useLocalDpi xmlns:a14="http://schemas.microsoft.com/office/drawing/2010/main" val="0"/>
              </a:ext>
            </a:extLst>
          </a:blip>
          <a:srcRect l="893" t="4465" r="39929" b="39011"/>
          <a:stretch>
            <a:fillRect/>
          </a:stretch>
        </p:blipFill>
        <p:spPr bwMode="auto">
          <a:xfrm>
            <a:off x="266700" y="941388"/>
            <a:ext cx="8636000"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a:latin typeface="Tahoma" charset="0"/>
              </a:rPr>
              <a:t>Subgradient</a:t>
            </a:r>
          </a:p>
        </p:txBody>
      </p:sp>
      <p:sp>
        <p:nvSpPr>
          <p:cNvPr id="307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ACFBC70B-1341-0448-A6FD-557A0C1C83E1}" type="slidenum">
              <a:rPr lang="en-US" sz="2000">
                <a:solidFill>
                  <a:srgbClr val="FFFFFF"/>
                </a:solidFill>
              </a:rPr>
              <a:pPr eaLnBrk="1" fontAlgn="base" hangingPunct="1">
                <a:spcBef>
                  <a:spcPct val="0"/>
                </a:spcBef>
                <a:spcAft>
                  <a:spcPct val="0"/>
                </a:spcAft>
              </a:pPr>
              <a:t>17</a:t>
            </a:fld>
            <a:endParaRPr lang="en-US" sz="2000">
              <a:solidFill>
                <a:srgbClr val="FFFFFF"/>
              </a:solidFill>
            </a:endParaRPr>
          </a:p>
        </p:txBody>
      </p:sp>
      <p:graphicFrame>
        <p:nvGraphicFramePr>
          <p:cNvPr id="30723" name="Object 4"/>
          <p:cNvGraphicFramePr>
            <a:graphicFrameLocks noChangeAspect="1"/>
          </p:cNvGraphicFramePr>
          <p:nvPr/>
        </p:nvGraphicFramePr>
        <p:xfrm>
          <a:off x="1755775" y="2435225"/>
          <a:ext cx="4125913" cy="604838"/>
        </p:xfrm>
        <a:graphic>
          <a:graphicData uri="http://schemas.openxmlformats.org/presentationml/2006/ole">
            <mc:AlternateContent xmlns:mc="http://schemas.openxmlformats.org/markup-compatibility/2006">
              <mc:Choice xmlns:v="urn:schemas-microsoft-com:vml" Requires="v">
                <p:oleObj spid="_x0000_s30770" name="Equation" r:id="rId3" imgW="1993900" imgH="292100" progId="Equation.3">
                  <p:embed/>
                </p:oleObj>
              </mc:Choice>
              <mc:Fallback>
                <p:oleObj name="Equation" r:id="rId3" imgW="1993900" imgH="292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775" y="2435225"/>
                        <a:ext cx="412591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4" name="Object 5"/>
          <p:cNvGraphicFramePr>
            <a:graphicFrameLocks noChangeAspect="1"/>
          </p:cNvGraphicFramePr>
          <p:nvPr/>
        </p:nvGraphicFramePr>
        <p:xfrm>
          <a:off x="2386013" y="3062288"/>
          <a:ext cx="3068637" cy="1701800"/>
        </p:xfrm>
        <a:graphic>
          <a:graphicData uri="http://schemas.openxmlformats.org/presentationml/2006/ole">
            <mc:AlternateContent xmlns:mc="http://schemas.openxmlformats.org/markup-compatibility/2006">
              <mc:Choice xmlns:v="urn:schemas-microsoft-com:vml" Requires="v">
                <p:oleObj spid="_x0000_s30771" name="Equation" r:id="rId5" imgW="1625600" imgH="901700" progId="Equation.3">
                  <p:embed/>
                </p:oleObj>
              </mc:Choice>
              <mc:Fallback>
                <p:oleObj name="Equation" r:id="rId5" imgW="1625600" imgH="901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6013" y="3062288"/>
                        <a:ext cx="3068637"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TextBox 7"/>
          <p:cNvSpPr txBox="1">
            <a:spLocks noChangeArrowheads="1"/>
          </p:cNvSpPr>
          <p:nvPr/>
        </p:nvSpPr>
        <p:spPr bwMode="auto">
          <a:xfrm>
            <a:off x="250825" y="2068513"/>
            <a:ext cx="213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solidFill>
                  <a:srgbClr val="0000FF"/>
                </a:solidFill>
                <a:latin typeface="Tahoma" charset="0"/>
                <a:cs typeface="Tahoma" charset="0"/>
              </a:rPr>
              <a:t>My P</a:t>
            </a:r>
            <a:r>
              <a:rPr lang="en-US" altLang="zh-CN" sz="2000">
                <a:solidFill>
                  <a:srgbClr val="0000FF"/>
                </a:solidFill>
                <a:latin typeface="Tahoma" charset="0"/>
                <a:cs typeface="Tahoma" charset="0"/>
              </a:rPr>
              <a:t>roposition:</a:t>
            </a:r>
            <a:endParaRPr lang="en-US" sz="2000">
              <a:solidFill>
                <a:srgbClr val="0000FF"/>
              </a:solidFill>
              <a:latin typeface="Tahoma" charset="0"/>
              <a:cs typeface="Tahoma" charset="0"/>
            </a:endParaRPr>
          </a:p>
        </p:txBody>
      </p:sp>
      <p:grpSp>
        <p:nvGrpSpPr>
          <p:cNvPr id="30726" name="Group 2"/>
          <p:cNvGrpSpPr>
            <a:grpSpLocks/>
          </p:cNvGrpSpPr>
          <p:nvPr/>
        </p:nvGrpSpPr>
        <p:grpSpPr bwMode="auto">
          <a:xfrm>
            <a:off x="292100" y="4737100"/>
            <a:ext cx="6926263" cy="461963"/>
            <a:chOff x="308115" y="3993488"/>
            <a:chExt cx="6925636" cy="462123"/>
          </a:xfrm>
        </p:grpSpPr>
        <p:graphicFrame>
          <p:nvGraphicFramePr>
            <p:cNvPr id="30729" name="Object 9"/>
            <p:cNvGraphicFramePr>
              <a:graphicFrameLocks noChangeAspect="1"/>
            </p:cNvGraphicFramePr>
            <p:nvPr/>
          </p:nvGraphicFramePr>
          <p:xfrm>
            <a:off x="1173412" y="4048712"/>
            <a:ext cx="1808439" cy="406899"/>
          </p:xfrm>
          <a:graphic>
            <a:graphicData uri="http://schemas.openxmlformats.org/presentationml/2006/ole">
              <mc:AlternateContent xmlns:mc="http://schemas.openxmlformats.org/markup-compatibility/2006">
                <mc:Choice xmlns:v="urn:schemas-microsoft-com:vml" Requires="v">
                  <p:oleObj spid="_x0000_s30772" name="Equation" r:id="rId7" imgW="1016000" imgH="228600" progId="Equation.3">
                    <p:embed/>
                  </p:oleObj>
                </mc:Choice>
                <mc:Fallback>
                  <p:oleObj name="Equation" r:id="rId7" imgW="1016000" imgH="228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412" y="4048712"/>
                          <a:ext cx="1808439" cy="40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308115" y="3993488"/>
              <a:ext cx="6925636" cy="462123"/>
            </a:xfrm>
            <a:prstGeom prst="rect">
              <a:avLst/>
            </a:prstGeom>
            <a:noFill/>
          </p:spPr>
          <p:txBody>
            <a:bodyPr>
              <a:spAutoFit/>
            </a:bodyPr>
            <a:lstStyle/>
            <a:p>
              <a:pPr fontAlgn="auto">
                <a:spcBef>
                  <a:spcPts val="0"/>
                </a:spcBef>
                <a:spcAft>
                  <a:spcPts val="0"/>
                </a:spcAft>
                <a:defRPr/>
              </a:pPr>
              <a:r>
                <a:rPr lang="en-US" sz="2000" dirty="0">
                  <a:solidFill>
                    <a:srgbClr val="0000FF"/>
                  </a:solidFill>
                  <a:latin typeface="Tahoma"/>
                  <a:ea typeface="+mn-ea"/>
                  <a:cs typeface="Tahoma"/>
                </a:rPr>
                <a:t>where                         and </a:t>
              </a:r>
              <a:r>
                <a:rPr lang="en-US" sz="2400" i="1" dirty="0">
                  <a:solidFill>
                    <a:srgbClr val="0000FF"/>
                  </a:solidFill>
                  <a:latin typeface="+mj-lt"/>
                  <a:ea typeface="+mn-ea"/>
                  <a:cs typeface="Tahoma"/>
                </a:rPr>
                <a:t>α</a:t>
              </a:r>
              <a:r>
                <a:rPr lang="en-US" sz="2000" dirty="0">
                  <a:solidFill>
                    <a:srgbClr val="0000FF"/>
                  </a:solidFill>
                  <a:latin typeface="Tahoma"/>
                  <a:ea typeface="+mn-ea"/>
                  <a:cs typeface="Tahoma"/>
                </a:rPr>
                <a:t> is a number between [-1, 1]. </a:t>
              </a:r>
            </a:p>
          </p:txBody>
        </p:sp>
      </p:grpSp>
      <p:pic>
        <p:nvPicPr>
          <p:cNvPr id="30727"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1187450"/>
            <a:ext cx="9144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10"/>
          <p:cNvSpPr>
            <a:spLocks noChangeArrowheads="1"/>
          </p:cNvSpPr>
          <p:nvPr/>
        </p:nvSpPr>
        <p:spPr bwMode="auto">
          <a:xfrm>
            <a:off x="234950" y="5497513"/>
            <a:ext cx="8877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3366FF"/>
                </a:solidFill>
              </a:rPr>
              <a:t>[1] Wang, Y. and Qian, X. (2013). A novel subgradient-based optimization algorithm for block model functional module identification. In Asia Pacific Bioinformatics Conference 2013.</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a:latin typeface="Tahoma" charset="0"/>
              </a:rPr>
              <a:t>Sub-gradient Frank-Wolfe Method</a:t>
            </a:r>
          </a:p>
        </p:txBody>
      </p:sp>
      <p:sp>
        <p:nvSpPr>
          <p:cNvPr id="3174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3E4C5E0C-CD14-3A48-A887-DC723EF090B8}" type="slidenum">
              <a:rPr lang="en-US" sz="2000">
                <a:solidFill>
                  <a:srgbClr val="FFFFFF"/>
                </a:solidFill>
              </a:rPr>
              <a:pPr eaLnBrk="1" fontAlgn="base" hangingPunct="1">
                <a:spcBef>
                  <a:spcPct val="0"/>
                </a:spcBef>
                <a:spcAft>
                  <a:spcPct val="0"/>
                </a:spcAft>
              </a:pPr>
              <a:t>18</a:t>
            </a:fld>
            <a:endParaRPr lang="en-US" sz="2000">
              <a:solidFill>
                <a:srgbClr val="FFFFFF"/>
              </a:solidFill>
            </a:endParaRPr>
          </a:p>
        </p:txBody>
      </p:sp>
      <p:pic>
        <p:nvPicPr>
          <p:cNvPr id="3174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022350"/>
            <a:ext cx="8636000"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5"/>
          <p:cNvSpPr txBox="1">
            <a:spLocks noChangeArrowheads="1"/>
          </p:cNvSpPr>
          <p:nvPr/>
        </p:nvSpPr>
        <p:spPr bwMode="auto">
          <a:xfrm>
            <a:off x="252413" y="3741738"/>
            <a:ext cx="456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a:solidFill>
                  <a:srgbClr val="0000FF"/>
                </a:solidFill>
                <a:latin typeface="Tahoma" charset="0"/>
                <a:cs typeface="Tahoma" charset="0"/>
              </a:rPr>
              <a:t>Worst case time complexity O(</a:t>
            </a:r>
            <a:r>
              <a:rPr lang="en-US" sz="2000" i="1">
                <a:solidFill>
                  <a:srgbClr val="0000FF"/>
                </a:solidFill>
                <a:latin typeface="Tahoma" charset="0"/>
                <a:cs typeface="Tahoma" charset="0"/>
              </a:rPr>
              <a:t>kN</a:t>
            </a:r>
            <a:r>
              <a:rPr lang="en-US" sz="2000" baseline="30000">
                <a:solidFill>
                  <a:srgbClr val="0000FF"/>
                </a:solidFill>
                <a:latin typeface="Tahoma" charset="0"/>
                <a:cs typeface="Tahoma" charset="0"/>
              </a:rPr>
              <a:t>2</a:t>
            </a:r>
            <a:r>
              <a:rPr lang="en-US" sz="2000">
                <a:solidFill>
                  <a:srgbClr val="0000FF"/>
                </a:solidFill>
                <a:latin typeface="Tahoma" charset="0"/>
                <a:cs typeface="Tahoma" charset="0"/>
              </a:rPr>
              <a:t>).</a:t>
            </a:r>
          </a:p>
        </p:txBody>
      </p:sp>
      <p:sp>
        <p:nvSpPr>
          <p:cNvPr id="31749" name="TextBox 6"/>
          <p:cNvSpPr txBox="1">
            <a:spLocks noChangeArrowheads="1"/>
          </p:cNvSpPr>
          <p:nvPr/>
        </p:nvSpPr>
        <p:spPr bwMode="auto">
          <a:xfrm>
            <a:off x="254000" y="4183063"/>
            <a:ext cx="5432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a:solidFill>
                  <a:srgbClr val="0000FF"/>
                </a:solidFill>
                <a:latin typeface="Tahoma" charset="0"/>
                <a:cs typeface="Tahoma" charset="0"/>
              </a:rPr>
              <a:t>Guarantee to converge to stationary points.</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a:latin typeface="Arial" charset="0"/>
              </a:rPr>
              <a:t>Path Generation (PG)</a:t>
            </a:r>
          </a:p>
        </p:txBody>
      </p:sp>
      <p:sp>
        <p:nvSpPr>
          <p:cNvPr id="3" name="Content Placeholder 2"/>
          <p:cNvSpPr>
            <a:spLocks noGrp="1"/>
          </p:cNvSpPr>
          <p:nvPr>
            <p:ph idx="1"/>
          </p:nvPr>
        </p:nvSpPr>
        <p:spPr>
          <a:xfrm>
            <a:off x="266700" y="803275"/>
            <a:ext cx="8636000" cy="5210175"/>
          </a:xfrm>
        </p:spPr>
        <p:txBody>
          <a:bodyPr/>
          <a:lstStyle/>
          <a:p>
            <a:pPr eaLnBrk="1" hangingPunct="1"/>
            <a:r>
              <a:rPr lang="en-US">
                <a:latin typeface="Arial" charset="0"/>
              </a:rPr>
              <a:t>In order to make use of the “good stuff” shared by the local optima and further explore feasible solution space constrained by local optima for better solutions, we propose a novel heuristic method to search for better solutions.  </a:t>
            </a:r>
          </a:p>
        </p:txBody>
      </p:sp>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921D48D-1EC6-F348-8308-76B8E68BB56C}" type="slidenum">
              <a:rPr lang="en-US" sz="2000">
                <a:solidFill>
                  <a:srgbClr val="FFFFFF"/>
                </a:solidFill>
              </a:rPr>
              <a:pPr eaLnBrk="1" fontAlgn="base" hangingPunct="1">
                <a:spcBef>
                  <a:spcPct val="0"/>
                </a:spcBef>
                <a:spcAft>
                  <a:spcPct val="0"/>
                </a:spcAft>
              </a:pPr>
              <a:t>19</a:t>
            </a:fld>
            <a:endParaRPr lang="en-US" sz="2000">
              <a:solidFill>
                <a:srgbClr val="FFFFFF"/>
              </a:solidFill>
            </a:endParaRPr>
          </a:p>
        </p:txBody>
      </p:sp>
      <p:sp>
        <p:nvSpPr>
          <p:cNvPr id="34" name="Oval 33"/>
          <p:cNvSpPr/>
          <p:nvPr/>
        </p:nvSpPr>
        <p:spPr bwMode="auto">
          <a:xfrm>
            <a:off x="3298825" y="4200525"/>
            <a:ext cx="169863" cy="171450"/>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2773" name="Group 9"/>
          <p:cNvGrpSpPr>
            <a:grpSpLocks/>
          </p:cNvGrpSpPr>
          <p:nvPr/>
        </p:nvGrpSpPr>
        <p:grpSpPr bwMode="auto">
          <a:xfrm>
            <a:off x="1746250" y="2816225"/>
            <a:ext cx="6227763" cy="3198813"/>
            <a:chOff x="2483142" y="2994146"/>
            <a:chExt cx="6227426" cy="3198562"/>
          </a:xfrm>
        </p:grpSpPr>
        <p:sp>
          <p:nvSpPr>
            <p:cNvPr id="36" name="Freeform 35"/>
            <p:cNvSpPr/>
            <p:nvPr/>
          </p:nvSpPr>
          <p:spPr>
            <a:xfrm>
              <a:off x="5191270" y="3535442"/>
              <a:ext cx="2230317" cy="1908025"/>
            </a:xfrm>
            <a:custGeom>
              <a:avLst/>
              <a:gdLst>
                <a:gd name="connsiteX0" fmla="*/ 245982 w 2229920"/>
                <a:gd name="connsiteY0" fmla="*/ 1572353 h 1907430"/>
                <a:gd name="connsiteX1" fmla="*/ 688376 w 2229920"/>
                <a:gd name="connsiteY1" fmla="*/ 1800655 h 1907430"/>
                <a:gd name="connsiteX2" fmla="*/ 1744414 w 2229920"/>
                <a:gd name="connsiteY2" fmla="*/ 1886269 h 1907430"/>
                <a:gd name="connsiteX3" fmla="*/ 2229620 w 2229920"/>
                <a:gd name="connsiteY3" fmla="*/ 1415394 h 1907430"/>
                <a:gd name="connsiteX4" fmla="*/ 1815768 w 2229920"/>
                <a:gd name="connsiteY4" fmla="*/ 858906 h 1907430"/>
                <a:gd name="connsiteX5" fmla="*/ 1744414 w 2229920"/>
                <a:gd name="connsiteY5" fmla="*/ 516452 h 1907430"/>
                <a:gd name="connsiteX6" fmla="*/ 1516081 w 2229920"/>
                <a:gd name="connsiteY6" fmla="*/ 31309 h 1907430"/>
                <a:gd name="connsiteX7" fmla="*/ 602752 w 2229920"/>
                <a:gd name="connsiteY7" fmla="*/ 88385 h 1907430"/>
                <a:gd name="connsiteX8" fmla="*/ 131816 w 2229920"/>
                <a:gd name="connsiteY8" fmla="*/ 416570 h 1907430"/>
                <a:gd name="connsiteX9" fmla="*/ 3379 w 2229920"/>
                <a:gd name="connsiteY9" fmla="*/ 1130016 h 1907430"/>
                <a:gd name="connsiteX10" fmla="*/ 245982 w 2229920"/>
                <a:gd name="connsiteY10" fmla="*/ 1572353 h 190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9920" h="1907430">
                  <a:moveTo>
                    <a:pt x="245982" y="1572353"/>
                  </a:moveTo>
                  <a:cubicBezTo>
                    <a:pt x="360148" y="1684126"/>
                    <a:pt x="438637" y="1748336"/>
                    <a:pt x="688376" y="1800655"/>
                  </a:cubicBezTo>
                  <a:cubicBezTo>
                    <a:pt x="938115" y="1852974"/>
                    <a:pt x="1487540" y="1950479"/>
                    <a:pt x="1744414" y="1886269"/>
                  </a:cubicBezTo>
                  <a:cubicBezTo>
                    <a:pt x="2001288" y="1822059"/>
                    <a:pt x="2217728" y="1586621"/>
                    <a:pt x="2229620" y="1415394"/>
                  </a:cubicBezTo>
                  <a:cubicBezTo>
                    <a:pt x="2241512" y="1244167"/>
                    <a:pt x="1896636" y="1008730"/>
                    <a:pt x="1815768" y="858906"/>
                  </a:cubicBezTo>
                  <a:cubicBezTo>
                    <a:pt x="1734900" y="709082"/>
                    <a:pt x="1794362" y="654385"/>
                    <a:pt x="1744414" y="516452"/>
                  </a:cubicBezTo>
                  <a:cubicBezTo>
                    <a:pt x="1694466" y="378519"/>
                    <a:pt x="1706358" y="102653"/>
                    <a:pt x="1516081" y="31309"/>
                  </a:cubicBezTo>
                  <a:cubicBezTo>
                    <a:pt x="1325804" y="-40036"/>
                    <a:pt x="833463" y="24175"/>
                    <a:pt x="602752" y="88385"/>
                  </a:cubicBezTo>
                  <a:cubicBezTo>
                    <a:pt x="372041" y="152595"/>
                    <a:pt x="231711" y="242965"/>
                    <a:pt x="131816" y="416570"/>
                  </a:cubicBezTo>
                  <a:cubicBezTo>
                    <a:pt x="31921" y="590175"/>
                    <a:pt x="-13270" y="939764"/>
                    <a:pt x="3379" y="1130016"/>
                  </a:cubicBezTo>
                  <a:cubicBezTo>
                    <a:pt x="20028" y="1320268"/>
                    <a:pt x="131816" y="1460580"/>
                    <a:pt x="245982" y="1572353"/>
                  </a:cubicBezTo>
                  <a:close/>
                </a:path>
              </a:pathLst>
            </a:custGeom>
            <a:solidFill>
              <a:schemeClr val="bg1">
                <a:alpha val="86000"/>
              </a:schemeClr>
            </a:solidFill>
            <a:ln w="57150" cmpd="sng"/>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Freeform 36"/>
            <p:cNvSpPr/>
            <p:nvPr/>
          </p:nvSpPr>
          <p:spPr>
            <a:xfrm>
              <a:off x="3562584" y="3579888"/>
              <a:ext cx="2011254" cy="1536579"/>
            </a:xfrm>
            <a:custGeom>
              <a:avLst/>
              <a:gdLst>
                <a:gd name="connsiteX0" fmla="*/ 218755 w 2010745"/>
                <a:gd name="connsiteY0" fmla="*/ 586805 h 1536620"/>
                <a:gd name="connsiteX1" fmla="*/ 233026 w 2010745"/>
                <a:gd name="connsiteY1" fmla="*/ 700956 h 1536620"/>
                <a:gd name="connsiteX2" fmla="*/ 4693 w 2010745"/>
                <a:gd name="connsiteY2" fmla="*/ 986335 h 1536620"/>
                <a:gd name="connsiteX3" fmla="*/ 475629 w 2010745"/>
                <a:gd name="connsiteY3" fmla="*/ 1400133 h 1536620"/>
                <a:gd name="connsiteX4" fmla="*/ 1246251 w 2010745"/>
                <a:gd name="connsiteY4" fmla="*/ 1514285 h 1536620"/>
                <a:gd name="connsiteX5" fmla="*/ 1988331 w 2010745"/>
                <a:gd name="connsiteY5" fmla="*/ 1471478 h 1536620"/>
                <a:gd name="connsiteX6" fmla="*/ 1831353 w 2010745"/>
                <a:gd name="connsiteY6" fmla="*/ 886452 h 1536620"/>
                <a:gd name="connsiteX7" fmla="*/ 1974061 w 2010745"/>
                <a:gd name="connsiteY7" fmla="*/ 572536 h 1536620"/>
                <a:gd name="connsiteX8" fmla="*/ 1417500 w 2010745"/>
                <a:gd name="connsiteY8" fmla="*/ 44586 h 1536620"/>
                <a:gd name="connsiteX9" fmla="*/ 532712 w 2010745"/>
                <a:gd name="connsiteY9" fmla="*/ 87393 h 1536620"/>
                <a:gd name="connsiteX10" fmla="*/ 218755 w 2010745"/>
                <a:gd name="connsiteY10" fmla="*/ 586805 h 153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0745" h="1536620">
                  <a:moveTo>
                    <a:pt x="218755" y="586805"/>
                  </a:moveTo>
                  <a:cubicBezTo>
                    <a:pt x="168807" y="689066"/>
                    <a:pt x="268703" y="634368"/>
                    <a:pt x="233026" y="700956"/>
                  </a:cubicBezTo>
                  <a:cubicBezTo>
                    <a:pt x="197349" y="767544"/>
                    <a:pt x="-35741" y="869806"/>
                    <a:pt x="4693" y="986335"/>
                  </a:cubicBezTo>
                  <a:cubicBezTo>
                    <a:pt x="45127" y="1102865"/>
                    <a:pt x="268703" y="1312141"/>
                    <a:pt x="475629" y="1400133"/>
                  </a:cubicBezTo>
                  <a:cubicBezTo>
                    <a:pt x="682555" y="1488125"/>
                    <a:pt x="994134" y="1502394"/>
                    <a:pt x="1246251" y="1514285"/>
                  </a:cubicBezTo>
                  <a:cubicBezTo>
                    <a:pt x="1498368" y="1526176"/>
                    <a:pt x="1890814" y="1576117"/>
                    <a:pt x="1988331" y="1471478"/>
                  </a:cubicBezTo>
                  <a:cubicBezTo>
                    <a:pt x="2085848" y="1366839"/>
                    <a:pt x="1833731" y="1036276"/>
                    <a:pt x="1831353" y="886452"/>
                  </a:cubicBezTo>
                  <a:cubicBezTo>
                    <a:pt x="1828975" y="736628"/>
                    <a:pt x="2043036" y="712847"/>
                    <a:pt x="1974061" y="572536"/>
                  </a:cubicBezTo>
                  <a:cubicBezTo>
                    <a:pt x="1905086" y="432225"/>
                    <a:pt x="1657725" y="125443"/>
                    <a:pt x="1417500" y="44586"/>
                  </a:cubicBezTo>
                  <a:cubicBezTo>
                    <a:pt x="1177275" y="-36271"/>
                    <a:pt x="730124" y="1779"/>
                    <a:pt x="532712" y="87393"/>
                  </a:cubicBezTo>
                  <a:cubicBezTo>
                    <a:pt x="335300" y="173006"/>
                    <a:pt x="268703" y="484544"/>
                    <a:pt x="218755" y="586805"/>
                  </a:cubicBezTo>
                  <a:close/>
                </a:path>
              </a:pathLst>
            </a:custGeom>
            <a:solidFill>
              <a:schemeClr val="bg1"/>
            </a:solidFill>
            <a:ln w="57150" cmpd="sng"/>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Freeform 37"/>
            <p:cNvSpPr/>
            <p:nvPr/>
          </p:nvSpPr>
          <p:spPr>
            <a:xfrm>
              <a:off x="4592816" y="2994146"/>
              <a:ext cx="3166891" cy="1282599"/>
            </a:xfrm>
            <a:custGeom>
              <a:avLst/>
              <a:gdLst>
                <a:gd name="connsiteX0" fmla="*/ 88435 w 3166959"/>
                <a:gd name="connsiteY0" fmla="*/ 473199 h 1282665"/>
                <a:gd name="connsiteX1" fmla="*/ 445204 w 3166959"/>
                <a:gd name="connsiteY1" fmla="*/ 202089 h 1282665"/>
                <a:gd name="connsiteX2" fmla="*/ 1001765 w 3166959"/>
                <a:gd name="connsiteY2" fmla="*/ 102207 h 1282665"/>
                <a:gd name="connsiteX3" fmla="*/ 1372805 w 3166959"/>
                <a:gd name="connsiteY3" fmla="*/ 316241 h 1282665"/>
                <a:gd name="connsiteX4" fmla="*/ 2143427 w 3166959"/>
                <a:gd name="connsiteY4" fmla="*/ 230627 h 1282665"/>
                <a:gd name="connsiteX5" fmla="*/ 2571550 w 3166959"/>
                <a:gd name="connsiteY5" fmla="*/ 2324 h 1282665"/>
                <a:gd name="connsiteX6" fmla="*/ 3142381 w 3166959"/>
                <a:gd name="connsiteY6" fmla="*/ 387585 h 1282665"/>
                <a:gd name="connsiteX7" fmla="*/ 2999673 w 3166959"/>
                <a:gd name="connsiteY7" fmla="*/ 915535 h 1282665"/>
                <a:gd name="connsiteX8" fmla="*/ 2428842 w 3166959"/>
                <a:gd name="connsiteY8" fmla="*/ 1101031 h 1282665"/>
                <a:gd name="connsiteX9" fmla="*/ 1972177 w 3166959"/>
                <a:gd name="connsiteY9" fmla="*/ 915535 h 1282665"/>
                <a:gd name="connsiteX10" fmla="*/ 1458429 w 3166959"/>
                <a:gd name="connsiteY10" fmla="*/ 1243720 h 1282665"/>
                <a:gd name="connsiteX11" fmla="*/ 873328 w 3166959"/>
                <a:gd name="connsiteY11" fmla="*/ 1158107 h 1282665"/>
                <a:gd name="connsiteX12" fmla="*/ 373850 w 3166959"/>
                <a:gd name="connsiteY12" fmla="*/ 1272258 h 1282665"/>
                <a:gd name="connsiteX13" fmla="*/ 17081 w 3166959"/>
                <a:gd name="connsiteY13" fmla="*/ 844191 h 1282665"/>
                <a:gd name="connsiteX14" fmla="*/ 88435 w 3166959"/>
                <a:gd name="connsiteY14" fmla="*/ 473199 h 128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959" h="1282665">
                  <a:moveTo>
                    <a:pt x="88435" y="473199"/>
                  </a:moveTo>
                  <a:cubicBezTo>
                    <a:pt x="159789" y="366182"/>
                    <a:pt x="292982" y="263921"/>
                    <a:pt x="445204" y="202089"/>
                  </a:cubicBezTo>
                  <a:cubicBezTo>
                    <a:pt x="597426" y="140257"/>
                    <a:pt x="847165" y="83182"/>
                    <a:pt x="1001765" y="102207"/>
                  </a:cubicBezTo>
                  <a:cubicBezTo>
                    <a:pt x="1156365" y="121232"/>
                    <a:pt x="1182528" y="294838"/>
                    <a:pt x="1372805" y="316241"/>
                  </a:cubicBezTo>
                  <a:cubicBezTo>
                    <a:pt x="1563082" y="337644"/>
                    <a:pt x="1943636" y="282946"/>
                    <a:pt x="2143427" y="230627"/>
                  </a:cubicBezTo>
                  <a:cubicBezTo>
                    <a:pt x="2343218" y="178307"/>
                    <a:pt x="2405058" y="-23836"/>
                    <a:pt x="2571550" y="2324"/>
                  </a:cubicBezTo>
                  <a:cubicBezTo>
                    <a:pt x="2738042" y="28484"/>
                    <a:pt x="3071027" y="235383"/>
                    <a:pt x="3142381" y="387585"/>
                  </a:cubicBezTo>
                  <a:cubicBezTo>
                    <a:pt x="3213735" y="539787"/>
                    <a:pt x="3118596" y="796627"/>
                    <a:pt x="2999673" y="915535"/>
                  </a:cubicBezTo>
                  <a:cubicBezTo>
                    <a:pt x="2880750" y="1034443"/>
                    <a:pt x="2600091" y="1101031"/>
                    <a:pt x="2428842" y="1101031"/>
                  </a:cubicBezTo>
                  <a:cubicBezTo>
                    <a:pt x="2257593" y="1101031"/>
                    <a:pt x="2133913" y="891753"/>
                    <a:pt x="1972177" y="915535"/>
                  </a:cubicBezTo>
                  <a:cubicBezTo>
                    <a:pt x="1810441" y="939317"/>
                    <a:pt x="1641570" y="1203291"/>
                    <a:pt x="1458429" y="1243720"/>
                  </a:cubicBezTo>
                  <a:cubicBezTo>
                    <a:pt x="1275288" y="1284149"/>
                    <a:pt x="1054091" y="1153351"/>
                    <a:pt x="873328" y="1158107"/>
                  </a:cubicBezTo>
                  <a:cubicBezTo>
                    <a:pt x="692565" y="1162863"/>
                    <a:pt x="516558" y="1324577"/>
                    <a:pt x="373850" y="1272258"/>
                  </a:cubicBezTo>
                  <a:cubicBezTo>
                    <a:pt x="231142" y="1219939"/>
                    <a:pt x="59893" y="982124"/>
                    <a:pt x="17081" y="844191"/>
                  </a:cubicBezTo>
                  <a:cubicBezTo>
                    <a:pt x="-25731" y="706258"/>
                    <a:pt x="17081" y="580216"/>
                    <a:pt x="88435" y="473199"/>
                  </a:cubicBezTo>
                  <a:close/>
                </a:path>
              </a:pathLst>
            </a:custGeom>
            <a:solidFill>
              <a:schemeClr val="bg1"/>
            </a:solidFill>
            <a:ln w="57150" cmpd="sng"/>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Freeform 38"/>
            <p:cNvSpPr/>
            <p:nvPr/>
          </p:nvSpPr>
          <p:spPr>
            <a:xfrm>
              <a:off x="3295898" y="3279874"/>
              <a:ext cx="1431848" cy="844484"/>
            </a:xfrm>
            <a:custGeom>
              <a:avLst/>
              <a:gdLst>
                <a:gd name="connsiteX0" fmla="*/ 727 w 1432388"/>
                <a:gd name="connsiteY0" fmla="*/ 344991 h 845297"/>
                <a:gd name="connsiteX1" fmla="*/ 357496 w 1432388"/>
                <a:gd name="connsiteY1" fmla="*/ 31075 h 845297"/>
                <a:gd name="connsiteX2" fmla="*/ 1170930 w 1432388"/>
                <a:gd name="connsiteY2" fmla="*/ 45343 h 845297"/>
                <a:gd name="connsiteX3" fmla="*/ 1427804 w 1432388"/>
                <a:gd name="connsiteY3" fmla="*/ 330722 h 845297"/>
                <a:gd name="connsiteX4" fmla="*/ 999681 w 1432388"/>
                <a:gd name="connsiteY4" fmla="*/ 787327 h 845297"/>
                <a:gd name="connsiteX5" fmla="*/ 286142 w 1432388"/>
                <a:gd name="connsiteY5" fmla="*/ 787327 h 845297"/>
                <a:gd name="connsiteX6" fmla="*/ 727 w 1432388"/>
                <a:gd name="connsiteY6" fmla="*/ 344991 h 84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388" h="845297">
                  <a:moveTo>
                    <a:pt x="727" y="344991"/>
                  </a:moveTo>
                  <a:cubicBezTo>
                    <a:pt x="12619" y="218949"/>
                    <a:pt x="162462" y="81016"/>
                    <a:pt x="357496" y="31075"/>
                  </a:cubicBezTo>
                  <a:cubicBezTo>
                    <a:pt x="552530" y="-18866"/>
                    <a:pt x="992545" y="-4598"/>
                    <a:pt x="1170930" y="45343"/>
                  </a:cubicBezTo>
                  <a:cubicBezTo>
                    <a:pt x="1349315" y="95284"/>
                    <a:pt x="1456346" y="207058"/>
                    <a:pt x="1427804" y="330722"/>
                  </a:cubicBezTo>
                  <a:cubicBezTo>
                    <a:pt x="1399263" y="454386"/>
                    <a:pt x="1189958" y="711226"/>
                    <a:pt x="999681" y="787327"/>
                  </a:cubicBezTo>
                  <a:cubicBezTo>
                    <a:pt x="809404" y="863428"/>
                    <a:pt x="447877" y="865806"/>
                    <a:pt x="286142" y="787327"/>
                  </a:cubicBezTo>
                  <a:cubicBezTo>
                    <a:pt x="124407" y="708848"/>
                    <a:pt x="-11165" y="471033"/>
                    <a:pt x="727" y="344991"/>
                  </a:cubicBezTo>
                  <a:close/>
                </a:path>
              </a:pathLst>
            </a:custGeom>
            <a:solidFill>
              <a:schemeClr val="bg1"/>
            </a:solidFill>
            <a:ln w="57150" cmpd="sng"/>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Freeform 39"/>
            <p:cNvSpPr/>
            <p:nvPr/>
          </p:nvSpPr>
          <p:spPr>
            <a:xfrm>
              <a:off x="7421588" y="3267175"/>
              <a:ext cx="1288980" cy="1641346"/>
            </a:xfrm>
            <a:custGeom>
              <a:avLst/>
              <a:gdLst>
                <a:gd name="connsiteX0" fmla="*/ 0 w 1289737"/>
                <a:gd name="connsiteY0" fmla="*/ 1640926 h 1640926"/>
                <a:gd name="connsiteX1" fmla="*/ 713539 w 1289737"/>
                <a:gd name="connsiteY1" fmla="*/ 1426892 h 1640926"/>
                <a:gd name="connsiteX2" fmla="*/ 1227287 w 1289737"/>
                <a:gd name="connsiteY2" fmla="*/ 870404 h 1640926"/>
                <a:gd name="connsiteX3" fmla="*/ 1255828 w 1289737"/>
                <a:gd name="connsiteY3" fmla="*/ 313916 h 1640926"/>
                <a:gd name="connsiteX4" fmla="*/ 998954 w 1289737"/>
                <a:gd name="connsiteY4" fmla="*/ 0 h 164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737" h="1640926">
                  <a:moveTo>
                    <a:pt x="0" y="1640926"/>
                  </a:moveTo>
                  <a:cubicBezTo>
                    <a:pt x="254495" y="1598119"/>
                    <a:pt x="508991" y="1555312"/>
                    <a:pt x="713539" y="1426892"/>
                  </a:cubicBezTo>
                  <a:cubicBezTo>
                    <a:pt x="918087" y="1298472"/>
                    <a:pt x="1136906" y="1055900"/>
                    <a:pt x="1227287" y="870404"/>
                  </a:cubicBezTo>
                  <a:cubicBezTo>
                    <a:pt x="1317668" y="684908"/>
                    <a:pt x="1293883" y="458983"/>
                    <a:pt x="1255828" y="313916"/>
                  </a:cubicBezTo>
                  <a:cubicBezTo>
                    <a:pt x="1217773" y="168849"/>
                    <a:pt x="998954" y="0"/>
                    <a:pt x="998954" y="0"/>
                  </a:cubicBezTo>
                </a:path>
              </a:pathLst>
            </a:custGeom>
            <a:ln w="5715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1" name="Freeform 40"/>
            <p:cNvSpPr/>
            <p:nvPr/>
          </p:nvSpPr>
          <p:spPr>
            <a:xfrm>
              <a:off x="5137298" y="5422830"/>
              <a:ext cx="984197" cy="769878"/>
            </a:xfrm>
            <a:custGeom>
              <a:avLst/>
              <a:gdLst>
                <a:gd name="connsiteX0" fmla="*/ 984683 w 984683"/>
                <a:gd name="connsiteY0" fmla="*/ 0 h 770521"/>
                <a:gd name="connsiteX1" fmla="*/ 756351 w 984683"/>
                <a:gd name="connsiteY1" fmla="*/ 356723 h 770521"/>
                <a:gd name="connsiteX2" fmla="*/ 242603 w 984683"/>
                <a:gd name="connsiteY2" fmla="*/ 613563 h 770521"/>
                <a:gd name="connsiteX3" fmla="*/ 0 w 984683"/>
                <a:gd name="connsiteY3" fmla="*/ 770521 h 770521"/>
              </a:gdLst>
              <a:ahLst/>
              <a:cxnLst>
                <a:cxn ang="0">
                  <a:pos x="connsiteX0" y="connsiteY0"/>
                </a:cxn>
                <a:cxn ang="0">
                  <a:pos x="connsiteX1" y="connsiteY1"/>
                </a:cxn>
                <a:cxn ang="0">
                  <a:pos x="connsiteX2" y="connsiteY2"/>
                </a:cxn>
                <a:cxn ang="0">
                  <a:pos x="connsiteX3" y="connsiteY3"/>
                </a:cxn>
              </a:cxnLst>
              <a:rect l="l" t="t" r="r" b="b"/>
              <a:pathLst>
                <a:path w="984683" h="770521">
                  <a:moveTo>
                    <a:pt x="984683" y="0"/>
                  </a:moveTo>
                  <a:cubicBezTo>
                    <a:pt x="932357" y="127231"/>
                    <a:pt x="880031" y="254462"/>
                    <a:pt x="756351" y="356723"/>
                  </a:cubicBezTo>
                  <a:cubicBezTo>
                    <a:pt x="632671" y="458984"/>
                    <a:pt x="368661" y="544597"/>
                    <a:pt x="242603" y="613563"/>
                  </a:cubicBezTo>
                  <a:cubicBezTo>
                    <a:pt x="116544" y="682529"/>
                    <a:pt x="58272" y="726525"/>
                    <a:pt x="0" y="770521"/>
                  </a:cubicBezTo>
                </a:path>
              </a:pathLst>
            </a:custGeom>
            <a:ln w="5715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2" name="Freeform 41"/>
            <p:cNvSpPr/>
            <p:nvPr/>
          </p:nvSpPr>
          <p:spPr>
            <a:xfrm>
              <a:off x="2483142" y="5008526"/>
              <a:ext cx="1555666" cy="757178"/>
            </a:xfrm>
            <a:custGeom>
              <a:avLst/>
              <a:gdLst>
                <a:gd name="connsiteX0" fmla="*/ 1555515 w 1555515"/>
                <a:gd name="connsiteY0" fmla="*/ 0 h 757969"/>
                <a:gd name="connsiteX1" fmla="*/ 1312912 w 1555515"/>
                <a:gd name="connsiteY1" fmla="*/ 385261 h 757969"/>
                <a:gd name="connsiteX2" fmla="*/ 927601 w 1555515"/>
                <a:gd name="connsiteY2" fmla="*/ 741984 h 757969"/>
                <a:gd name="connsiteX3" fmla="*/ 313957 w 1555515"/>
                <a:gd name="connsiteY3" fmla="*/ 670639 h 757969"/>
                <a:gd name="connsiteX4" fmla="*/ 0 w 1555515"/>
                <a:gd name="connsiteY4" fmla="*/ 442336 h 75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515" h="757969">
                  <a:moveTo>
                    <a:pt x="1555515" y="0"/>
                  </a:moveTo>
                  <a:cubicBezTo>
                    <a:pt x="1486539" y="130798"/>
                    <a:pt x="1417564" y="261597"/>
                    <a:pt x="1312912" y="385261"/>
                  </a:cubicBezTo>
                  <a:cubicBezTo>
                    <a:pt x="1208260" y="508925"/>
                    <a:pt x="1094093" y="694421"/>
                    <a:pt x="927601" y="741984"/>
                  </a:cubicBezTo>
                  <a:cubicBezTo>
                    <a:pt x="761109" y="789547"/>
                    <a:pt x="468557" y="720580"/>
                    <a:pt x="313957" y="670639"/>
                  </a:cubicBezTo>
                  <a:cubicBezTo>
                    <a:pt x="159357" y="620698"/>
                    <a:pt x="0" y="442336"/>
                    <a:pt x="0" y="442336"/>
                  </a:cubicBezTo>
                </a:path>
              </a:pathLst>
            </a:custGeom>
            <a:ln w="5715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3" name="Oval 42"/>
            <p:cNvSpPr/>
            <p:nvPr/>
          </p:nvSpPr>
          <p:spPr>
            <a:xfrm>
              <a:off x="5951642" y="3579888"/>
              <a:ext cx="169853"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867367" y="3579888"/>
              <a:ext cx="171441"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6343733" y="4630731"/>
              <a:ext cx="171441"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7923211" y="4070387"/>
              <a:ext cx="171441"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5048403" y="5491088"/>
              <a:ext cx="171441"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3210178" y="5089482"/>
              <a:ext cx="171441" cy="171437"/>
            </a:xfrm>
            <a:prstGeom prst="ellipse">
              <a:avLst/>
            </a:prstGeom>
            <a:solidFill>
              <a:srgbClr val="FF0000">
                <a:alpha val="86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Freeform 48"/>
            <p:cNvSpPr/>
            <p:nvPr/>
          </p:nvSpPr>
          <p:spPr>
            <a:xfrm>
              <a:off x="3538773" y="3464009"/>
              <a:ext cx="271447" cy="74607"/>
            </a:xfrm>
            <a:custGeom>
              <a:avLst/>
              <a:gdLst>
                <a:gd name="connsiteX0" fmla="*/ 0 w 271145"/>
                <a:gd name="connsiteY0" fmla="*/ 17725 h 74800"/>
                <a:gd name="connsiteX1" fmla="*/ 156978 w 271145"/>
                <a:gd name="connsiteY1" fmla="*/ 3456 h 74800"/>
                <a:gd name="connsiteX2" fmla="*/ 271145 w 271145"/>
                <a:gd name="connsiteY2" fmla="*/ 74800 h 74800"/>
                <a:gd name="connsiteX3" fmla="*/ 271145 w 271145"/>
                <a:gd name="connsiteY3" fmla="*/ 74800 h 74800"/>
              </a:gdLst>
              <a:ahLst/>
              <a:cxnLst>
                <a:cxn ang="0">
                  <a:pos x="connsiteX0" y="connsiteY0"/>
                </a:cxn>
                <a:cxn ang="0">
                  <a:pos x="connsiteX1" y="connsiteY1"/>
                </a:cxn>
                <a:cxn ang="0">
                  <a:pos x="connsiteX2" y="connsiteY2"/>
                </a:cxn>
                <a:cxn ang="0">
                  <a:pos x="connsiteX3" y="connsiteY3"/>
                </a:cxn>
              </a:cxnLst>
              <a:rect l="l" t="t" r="r" b="b"/>
              <a:pathLst>
                <a:path w="271145" h="74800">
                  <a:moveTo>
                    <a:pt x="0" y="17725"/>
                  </a:moveTo>
                  <a:cubicBezTo>
                    <a:pt x="55893" y="5834"/>
                    <a:pt x="111787" y="-6056"/>
                    <a:pt x="156978" y="3456"/>
                  </a:cubicBezTo>
                  <a:cubicBezTo>
                    <a:pt x="202169" y="12968"/>
                    <a:pt x="271145" y="74800"/>
                    <a:pt x="271145" y="74800"/>
                  </a:cubicBezTo>
                  <a:lnTo>
                    <a:pt x="271145" y="74800"/>
                  </a:ln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0" name="Freeform 49"/>
            <p:cNvSpPr/>
            <p:nvPr/>
          </p:nvSpPr>
          <p:spPr>
            <a:xfrm>
              <a:off x="3438765" y="3724339"/>
              <a:ext cx="371455" cy="95243"/>
            </a:xfrm>
            <a:custGeom>
              <a:avLst/>
              <a:gdLst>
                <a:gd name="connsiteX0" fmla="*/ 0 w 371041"/>
                <a:gd name="connsiteY0" fmla="*/ 0 h 94619"/>
                <a:gd name="connsiteX1" fmla="*/ 99896 w 371041"/>
                <a:gd name="connsiteY1" fmla="*/ 85614 h 94619"/>
                <a:gd name="connsiteX2" fmla="*/ 242604 w 371041"/>
                <a:gd name="connsiteY2" fmla="*/ 85614 h 94619"/>
                <a:gd name="connsiteX3" fmla="*/ 371041 w 371041"/>
                <a:gd name="connsiteY3" fmla="*/ 28538 h 94619"/>
              </a:gdLst>
              <a:ahLst/>
              <a:cxnLst>
                <a:cxn ang="0">
                  <a:pos x="connsiteX0" y="connsiteY0"/>
                </a:cxn>
                <a:cxn ang="0">
                  <a:pos x="connsiteX1" y="connsiteY1"/>
                </a:cxn>
                <a:cxn ang="0">
                  <a:pos x="connsiteX2" y="connsiteY2"/>
                </a:cxn>
                <a:cxn ang="0">
                  <a:pos x="connsiteX3" y="connsiteY3"/>
                </a:cxn>
              </a:cxnLst>
              <a:rect l="l" t="t" r="r" b="b"/>
              <a:pathLst>
                <a:path w="371041" h="94619">
                  <a:moveTo>
                    <a:pt x="0" y="0"/>
                  </a:moveTo>
                  <a:cubicBezTo>
                    <a:pt x="29731" y="35672"/>
                    <a:pt x="59462" y="71345"/>
                    <a:pt x="99896" y="85614"/>
                  </a:cubicBezTo>
                  <a:cubicBezTo>
                    <a:pt x="140330" y="99883"/>
                    <a:pt x="197413" y="95127"/>
                    <a:pt x="242604" y="85614"/>
                  </a:cubicBezTo>
                  <a:cubicBezTo>
                    <a:pt x="287795" y="76101"/>
                    <a:pt x="371041" y="28538"/>
                    <a:pt x="371041" y="28538"/>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1" name="Freeform 50"/>
            <p:cNvSpPr/>
            <p:nvPr/>
          </p:nvSpPr>
          <p:spPr>
            <a:xfrm>
              <a:off x="3910228" y="3795771"/>
              <a:ext cx="85720" cy="228582"/>
            </a:xfrm>
            <a:custGeom>
              <a:avLst/>
              <a:gdLst>
                <a:gd name="connsiteX0" fmla="*/ 0 w 85625"/>
                <a:gd name="connsiteY0" fmla="*/ 228303 h 228303"/>
                <a:gd name="connsiteX1" fmla="*/ 71354 w 85625"/>
                <a:gd name="connsiteY1" fmla="*/ 185496 h 228303"/>
                <a:gd name="connsiteX2" fmla="*/ 85625 w 85625"/>
                <a:gd name="connsiteY2" fmla="*/ 0 h 228303"/>
              </a:gdLst>
              <a:ahLst/>
              <a:cxnLst>
                <a:cxn ang="0">
                  <a:pos x="connsiteX0" y="connsiteY0"/>
                </a:cxn>
                <a:cxn ang="0">
                  <a:pos x="connsiteX1" y="connsiteY1"/>
                </a:cxn>
                <a:cxn ang="0">
                  <a:pos x="connsiteX2" y="connsiteY2"/>
                </a:cxn>
              </a:cxnLst>
              <a:rect l="l" t="t" r="r" b="b"/>
              <a:pathLst>
                <a:path w="85625" h="228303">
                  <a:moveTo>
                    <a:pt x="0" y="228303"/>
                  </a:moveTo>
                  <a:cubicBezTo>
                    <a:pt x="28541" y="225925"/>
                    <a:pt x="57083" y="223547"/>
                    <a:pt x="71354" y="185496"/>
                  </a:cubicBezTo>
                  <a:cubicBezTo>
                    <a:pt x="85625" y="147445"/>
                    <a:pt x="85625" y="0"/>
                    <a:pt x="85625" y="0"/>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2" name="Freeform 51"/>
            <p:cNvSpPr/>
            <p:nvPr/>
          </p:nvSpPr>
          <p:spPr>
            <a:xfrm>
              <a:off x="4153102" y="3424325"/>
              <a:ext cx="222238" cy="242868"/>
            </a:xfrm>
            <a:custGeom>
              <a:avLst/>
              <a:gdLst>
                <a:gd name="connsiteX0" fmla="*/ 214062 w 222301"/>
                <a:gd name="connsiteY0" fmla="*/ 0 h 242572"/>
                <a:gd name="connsiteX1" fmla="*/ 214062 w 222301"/>
                <a:gd name="connsiteY1" fmla="*/ 85613 h 242572"/>
                <a:gd name="connsiteX2" fmla="*/ 128437 w 222301"/>
                <a:gd name="connsiteY2" fmla="*/ 185496 h 242572"/>
                <a:gd name="connsiteX3" fmla="*/ 0 w 222301"/>
                <a:gd name="connsiteY3" fmla="*/ 242572 h 242572"/>
              </a:gdLst>
              <a:ahLst/>
              <a:cxnLst>
                <a:cxn ang="0">
                  <a:pos x="connsiteX0" y="connsiteY0"/>
                </a:cxn>
                <a:cxn ang="0">
                  <a:pos x="connsiteX1" y="connsiteY1"/>
                </a:cxn>
                <a:cxn ang="0">
                  <a:pos x="connsiteX2" y="connsiteY2"/>
                </a:cxn>
                <a:cxn ang="0">
                  <a:pos x="connsiteX3" y="connsiteY3"/>
                </a:cxn>
              </a:cxnLst>
              <a:rect l="l" t="t" r="r" b="b"/>
              <a:pathLst>
                <a:path w="222301" h="242572">
                  <a:moveTo>
                    <a:pt x="214062" y="0"/>
                  </a:moveTo>
                  <a:cubicBezTo>
                    <a:pt x="221197" y="27348"/>
                    <a:pt x="228333" y="54697"/>
                    <a:pt x="214062" y="85613"/>
                  </a:cubicBezTo>
                  <a:cubicBezTo>
                    <a:pt x="199791" y="116529"/>
                    <a:pt x="164114" y="159336"/>
                    <a:pt x="128437" y="185496"/>
                  </a:cubicBezTo>
                  <a:cubicBezTo>
                    <a:pt x="92760" y="211656"/>
                    <a:pt x="0" y="242572"/>
                    <a:pt x="0" y="242572"/>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3" name="Freeform 52"/>
            <p:cNvSpPr/>
            <p:nvPr/>
          </p:nvSpPr>
          <p:spPr>
            <a:xfrm>
              <a:off x="4353116" y="4167217"/>
              <a:ext cx="228588" cy="284140"/>
            </a:xfrm>
            <a:custGeom>
              <a:avLst/>
              <a:gdLst>
                <a:gd name="connsiteX0" fmla="*/ 0 w 228333"/>
                <a:gd name="connsiteY0" fmla="*/ 0 h 285378"/>
                <a:gd name="connsiteX1" fmla="*/ 156979 w 228333"/>
                <a:gd name="connsiteY1" fmla="*/ 85613 h 285378"/>
                <a:gd name="connsiteX2" fmla="*/ 214062 w 228333"/>
                <a:gd name="connsiteY2" fmla="*/ 199765 h 285378"/>
                <a:gd name="connsiteX3" fmla="*/ 228333 w 228333"/>
                <a:gd name="connsiteY3" fmla="*/ 285378 h 285378"/>
              </a:gdLst>
              <a:ahLst/>
              <a:cxnLst>
                <a:cxn ang="0">
                  <a:pos x="connsiteX0" y="connsiteY0"/>
                </a:cxn>
                <a:cxn ang="0">
                  <a:pos x="connsiteX1" y="connsiteY1"/>
                </a:cxn>
                <a:cxn ang="0">
                  <a:pos x="connsiteX2" y="connsiteY2"/>
                </a:cxn>
                <a:cxn ang="0">
                  <a:pos x="connsiteX3" y="connsiteY3"/>
                </a:cxn>
              </a:cxnLst>
              <a:rect l="l" t="t" r="r" b="b"/>
              <a:pathLst>
                <a:path w="228333" h="285378">
                  <a:moveTo>
                    <a:pt x="0" y="0"/>
                  </a:moveTo>
                  <a:cubicBezTo>
                    <a:pt x="60651" y="26159"/>
                    <a:pt x="121302" y="52319"/>
                    <a:pt x="156979" y="85613"/>
                  </a:cubicBezTo>
                  <a:cubicBezTo>
                    <a:pt x="192656" y="118907"/>
                    <a:pt x="202170" y="166471"/>
                    <a:pt x="214062" y="199765"/>
                  </a:cubicBezTo>
                  <a:cubicBezTo>
                    <a:pt x="225954" y="233059"/>
                    <a:pt x="227143" y="259218"/>
                    <a:pt x="228333" y="285378"/>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4" name="Freeform 53"/>
            <p:cNvSpPr/>
            <p:nvPr/>
          </p:nvSpPr>
          <p:spPr>
            <a:xfrm>
              <a:off x="4765843" y="4351352"/>
              <a:ext cx="514322" cy="314300"/>
            </a:xfrm>
            <a:custGeom>
              <a:avLst/>
              <a:gdLst>
                <a:gd name="connsiteX0" fmla="*/ 513748 w 513748"/>
                <a:gd name="connsiteY0" fmla="*/ 0 h 313916"/>
                <a:gd name="connsiteX1" fmla="*/ 428123 w 513748"/>
                <a:gd name="connsiteY1" fmla="*/ 85613 h 313916"/>
                <a:gd name="connsiteX2" fmla="*/ 271144 w 513748"/>
                <a:gd name="connsiteY2" fmla="*/ 214034 h 313916"/>
                <a:gd name="connsiteX3" fmla="*/ 0 w 513748"/>
                <a:gd name="connsiteY3" fmla="*/ 313916 h 313916"/>
              </a:gdLst>
              <a:ahLst/>
              <a:cxnLst>
                <a:cxn ang="0">
                  <a:pos x="connsiteX0" y="connsiteY0"/>
                </a:cxn>
                <a:cxn ang="0">
                  <a:pos x="connsiteX1" y="connsiteY1"/>
                </a:cxn>
                <a:cxn ang="0">
                  <a:pos x="connsiteX2" y="connsiteY2"/>
                </a:cxn>
                <a:cxn ang="0">
                  <a:pos x="connsiteX3" y="connsiteY3"/>
                </a:cxn>
              </a:cxnLst>
              <a:rect l="l" t="t" r="r" b="b"/>
              <a:pathLst>
                <a:path w="513748" h="313916">
                  <a:moveTo>
                    <a:pt x="513748" y="0"/>
                  </a:moveTo>
                  <a:cubicBezTo>
                    <a:pt x="491152" y="24970"/>
                    <a:pt x="468557" y="49941"/>
                    <a:pt x="428123" y="85613"/>
                  </a:cubicBezTo>
                  <a:cubicBezTo>
                    <a:pt x="387689" y="121285"/>
                    <a:pt x="342498" y="175984"/>
                    <a:pt x="271144" y="214034"/>
                  </a:cubicBezTo>
                  <a:cubicBezTo>
                    <a:pt x="199790" y="252084"/>
                    <a:pt x="0" y="313916"/>
                    <a:pt x="0" y="313916"/>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5" name="Freeform 54"/>
            <p:cNvSpPr/>
            <p:nvPr/>
          </p:nvSpPr>
          <p:spPr>
            <a:xfrm>
              <a:off x="4694410" y="4779944"/>
              <a:ext cx="557182" cy="171437"/>
            </a:xfrm>
            <a:custGeom>
              <a:avLst/>
              <a:gdLst>
                <a:gd name="connsiteX0" fmla="*/ 557236 w 557236"/>
                <a:gd name="connsiteY0" fmla="*/ 171227 h 171227"/>
                <a:gd name="connsiteX1" fmla="*/ 314633 w 557236"/>
                <a:gd name="connsiteY1" fmla="*/ 156958 h 171227"/>
                <a:gd name="connsiteX2" fmla="*/ 43488 w 557236"/>
                <a:gd name="connsiteY2" fmla="*/ 114152 h 171227"/>
                <a:gd name="connsiteX3" fmla="*/ 676 w 557236"/>
                <a:gd name="connsiteY3" fmla="*/ 0 h 171227"/>
              </a:gdLst>
              <a:ahLst/>
              <a:cxnLst>
                <a:cxn ang="0">
                  <a:pos x="connsiteX0" y="connsiteY0"/>
                </a:cxn>
                <a:cxn ang="0">
                  <a:pos x="connsiteX1" y="connsiteY1"/>
                </a:cxn>
                <a:cxn ang="0">
                  <a:pos x="connsiteX2" y="connsiteY2"/>
                </a:cxn>
                <a:cxn ang="0">
                  <a:pos x="connsiteX3" y="connsiteY3"/>
                </a:cxn>
              </a:cxnLst>
              <a:rect l="l" t="t" r="r" b="b"/>
              <a:pathLst>
                <a:path w="557236" h="171227">
                  <a:moveTo>
                    <a:pt x="557236" y="171227"/>
                  </a:moveTo>
                  <a:cubicBezTo>
                    <a:pt x="478747" y="168848"/>
                    <a:pt x="400258" y="166470"/>
                    <a:pt x="314633" y="156958"/>
                  </a:cubicBezTo>
                  <a:cubicBezTo>
                    <a:pt x="229008" y="147446"/>
                    <a:pt x="95814" y="140312"/>
                    <a:pt x="43488" y="114152"/>
                  </a:cubicBezTo>
                  <a:cubicBezTo>
                    <a:pt x="-8838" y="87992"/>
                    <a:pt x="676" y="0"/>
                    <a:pt x="676" y="0"/>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6" name="Freeform 55"/>
            <p:cNvSpPr/>
            <p:nvPr/>
          </p:nvSpPr>
          <p:spPr>
            <a:xfrm>
              <a:off x="3838794" y="4665653"/>
              <a:ext cx="657189" cy="157150"/>
            </a:xfrm>
            <a:custGeom>
              <a:avLst/>
              <a:gdLst>
                <a:gd name="connsiteX0" fmla="*/ 0 w 656456"/>
                <a:gd name="connsiteY0" fmla="*/ 0 h 157158"/>
                <a:gd name="connsiteX1" fmla="*/ 242603 w 656456"/>
                <a:gd name="connsiteY1" fmla="*/ 114151 h 157158"/>
                <a:gd name="connsiteX2" fmla="*/ 413853 w 656456"/>
                <a:gd name="connsiteY2" fmla="*/ 156958 h 157158"/>
                <a:gd name="connsiteX3" fmla="*/ 656456 w 656456"/>
                <a:gd name="connsiteY3" fmla="*/ 99882 h 157158"/>
              </a:gdLst>
              <a:ahLst/>
              <a:cxnLst>
                <a:cxn ang="0">
                  <a:pos x="connsiteX0" y="connsiteY0"/>
                </a:cxn>
                <a:cxn ang="0">
                  <a:pos x="connsiteX1" y="connsiteY1"/>
                </a:cxn>
                <a:cxn ang="0">
                  <a:pos x="connsiteX2" y="connsiteY2"/>
                </a:cxn>
                <a:cxn ang="0">
                  <a:pos x="connsiteX3" y="connsiteY3"/>
                </a:cxn>
              </a:cxnLst>
              <a:rect l="l" t="t" r="r" b="b"/>
              <a:pathLst>
                <a:path w="656456" h="157158">
                  <a:moveTo>
                    <a:pt x="0" y="0"/>
                  </a:moveTo>
                  <a:cubicBezTo>
                    <a:pt x="86814" y="43995"/>
                    <a:pt x="173628" y="87991"/>
                    <a:pt x="242603" y="114151"/>
                  </a:cubicBezTo>
                  <a:cubicBezTo>
                    <a:pt x="311578" y="140311"/>
                    <a:pt x="344878" y="159336"/>
                    <a:pt x="413853" y="156958"/>
                  </a:cubicBezTo>
                  <a:cubicBezTo>
                    <a:pt x="482828" y="154580"/>
                    <a:pt x="656456" y="99882"/>
                    <a:pt x="656456" y="99882"/>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7" name="Freeform 56"/>
            <p:cNvSpPr/>
            <p:nvPr/>
          </p:nvSpPr>
          <p:spPr>
            <a:xfrm>
              <a:off x="4024522" y="4337066"/>
              <a:ext cx="385741" cy="242869"/>
            </a:xfrm>
            <a:custGeom>
              <a:avLst/>
              <a:gdLst>
                <a:gd name="connsiteX0" fmla="*/ 0 w 385311"/>
                <a:gd name="connsiteY0" fmla="*/ 0 h 242571"/>
                <a:gd name="connsiteX1" fmla="*/ 142708 w 385311"/>
                <a:gd name="connsiteY1" fmla="*/ 142689 h 242571"/>
                <a:gd name="connsiteX2" fmla="*/ 385311 w 385311"/>
                <a:gd name="connsiteY2" fmla="*/ 242571 h 242571"/>
              </a:gdLst>
              <a:ahLst/>
              <a:cxnLst>
                <a:cxn ang="0">
                  <a:pos x="connsiteX0" y="connsiteY0"/>
                </a:cxn>
                <a:cxn ang="0">
                  <a:pos x="connsiteX1" y="connsiteY1"/>
                </a:cxn>
                <a:cxn ang="0">
                  <a:pos x="connsiteX2" y="connsiteY2"/>
                </a:cxn>
              </a:cxnLst>
              <a:rect l="l" t="t" r="r" b="b"/>
              <a:pathLst>
                <a:path w="385311" h="242571">
                  <a:moveTo>
                    <a:pt x="0" y="0"/>
                  </a:moveTo>
                  <a:cubicBezTo>
                    <a:pt x="39245" y="51130"/>
                    <a:pt x="78490" y="102261"/>
                    <a:pt x="142708" y="142689"/>
                  </a:cubicBezTo>
                  <a:cubicBezTo>
                    <a:pt x="206926" y="183117"/>
                    <a:pt x="385311" y="242571"/>
                    <a:pt x="385311" y="242571"/>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8" name="Freeform 57"/>
            <p:cNvSpPr/>
            <p:nvPr/>
          </p:nvSpPr>
          <p:spPr>
            <a:xfrm>
              <a:off x="5708767" y="4365638"/>
              <a:ext cx="612742" cy="200009"/>
            </a:xfrm>
            <a:custGeom>
              <a:avLst/>
              <a:gdLst>
                <a:gd name="connsiteX0" fmla="*/ 0 w 613643"/>
                <a:gd name="connsiteY0" fmla="*/ 0 h 199765"/>
                <a:gd name="connsiteX1" fmla="*/ 271145 w 613643"/>
                <a:gd name="connsiteY1" fmla="*/ 42806 h 199765"/>
                <a:gd name="connsiteX2" fmla="*/ 613643 w 613643"/>
                <a:gd name="connsiteY2" fmla="*/ 199765 h 199765"/>
              </a:gdLst>
              <a:ahLst/>
              <a:cxnLst>
                <a:cxn ang="0">
                  <a:pos x="connsiteX0" y="connsiteY0"/>
                </a:cxn>
                <a:cxn ang="0">
                  <a:pos x="connsiteX1" y="connsiteY1"/>
                </a:cxn>
                <a:cxn ang="0">
                  <a:pos x="connsiteX2" y="connsiteY2"/>
                </a:cxn>
              </a:cxnLst>
              <a:rect l="l" t="t" r="r" b="b"/>
              <a:pathLst>
                <a:path w="613643" h="199765">
                  <a:moveTo>
                    <a:pt x="0" y="0"/>
                  </a:moveTo>
                  <a:cubicBezTo>
                    <a:pt x="84435" y="4756"/>
                    <a:pt x="168871" y="9512"/>
                    <a:pt x="271145" y="42806"/>
                  </a:cubicBezTo>
                  <a:cubicBezTo>
                    <a:pt x="373419" y="76100"/>
                    <a:pt x="613643" y="199765"/>
                    <a:pt x="613643" y="199765"/>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9" name="Freeform 58"/>
            <p:cNvSpPr/>
            <p:nvPr/>
          </p:nvSpPr>
          <p:spPr>
            <a:xfrm>
              <a:off x="6607244" y="4138644"/>
              <a:ext cx="163504" cy="484149"/>
            </a:xfrm>
            <a:custGeom>
              <a:avLst/>
              <a:gdLst>
                <a:gd name="connsiteX0" fmla="*/ 114166 w 162821"/>
                <a:gd name="connsiteY0" fmla="*/ 0 h 485143"/>
                <a:gd name="connsiteX1" fmla="*/ 156978 w 162821"/>
                <a:gd name="connsiteY1" fmla="*/ 271109 h 485143"/>
                <a:gd name="connsiteX2" fmla="*/ 0 w 162821"/>
                <a:gd name="connsiteY2" fmla="*/ 485143 h 485143"/>
              </a:gdLst>
              <a:ahLst/>
              <a:cxnLst>
                <a:cxn ang="0">
                  <a:pos x="connsiteX0" y="connsiteY0"/>
                </a:cxn>
                <a:cxn ang="0">
                  <a:pos x="connsiteX1" y="connsiteY1"/>
                </a:cxn>
                <a:cxn ang="0">
                  <a:pos x="connsiteX2" y="connsiteY2"/>
                </a:cxn>
              </a:cxnLst>
              <a:rect l="l" t="t" r="r" b="b"/>
              <a:pathLst>
                <a:path w="162821" h="485143">
                  <a:moveTo>
                    <a:pt x="114166" y="0"/>
                  </a:moveTo>
                  <a:cubicBezTo>
                    <a:pt x="145086" y="95126"/>
                    <a:pt x="176006" y="190252"/>
                    <a:pt x="156978" y="271109"/>
                  </a:cubicBezTo>
                  <a:cubicBezTo>
                    <a:pt x="137950" y="351966"/>
                    <a:pt x="0" y="485143"/>
                    <a:pt x="0" y="485143"/>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0" name="Freeform 59"/>
            <p:cNvSpPr/>
            <p:nvPr/>
          </p:nvSpPr>
          <p:spPr>
            <a:xfrm>
              <a:off x="6607244" y="4794230"/>
              <a:ext cx="614330" cy="117466"/>
            </a:xfrm>
            <a:custGeom>
              <a:avLst/>
              <a:gdLst>
                <a:gd name="connsiteX0" fmla="*/ 613643 w 613643"/>
                <a:gd name="connsiteY0" fmla="*/ 71345 h 117009"/>
                <a:gd name="connsiteX1" fmla="*/ 371040 w 613643"/>
                <a:gd name="connsiteY1" fmla="*/ 114152 h 117009"/>
                <a:gd name="connsiteX2" fmla="*/ 0 w 613643"/>
                <a:gd name="connsiteY2" fmla="*/ 0 h 117009"/>
              </a:gdLst>
              <a:ahLst/>
              <a:cxnLst>
                <a:cxn ang="0">
                  <a:pos x="connsiteX0" y="connsiteY0"/>
                </a:cxn>
                <a:cxn ang="0">
                  <a:pos x="connsiteX1" y="connsiteY1"/>
                </a:cxn>
                <a:cxn ang="0">
                  <a:pos x="connsiteX2" y="connsiteY2"/>
                </a:cxn>
              </a:cxnLst>
              <a:rect l="l" t="t" r="r" b="b"/>
              <a:pathLst>
                <a:path w="613643" h="117009">
                  <a:moveTo>
                    <a:pt x="613643" y="71345"/>
                  </a:moveTo>
                  <a:cubicBezTo>
                    <a:pt x="543478" y="98694"/>
                    <a:pt x="473314" y="126043"/>
                    <a:pt x="371040" y="114152"/>
                  </a:cubicBezTo>
                  <a:cubicBezTo>
                    <a:pt x="268766" y="102261"/>
                    <a:pt x="0" y="0"/>
                    <a:pt x="0" y="0"/>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1" name="Freeform 60"/>
            <p:cNvSpPr/>
            <p:nvPr/>
          </p:nvSpPr>
          <p:spPr>
            <a:xfrm>
              <a:off x="6458027" y="4894235"/>
              <a:ext cx="477812" cy="417479"/>
            </a:xfrm>
            <a:custGeom>
              <a:avLst/>
              <a:gdLst>
                <a:gd name="connsiteX0" fmla="*/ 477774 w 477774"/>
                <a:gd name="connsiteY0" fmla="*/ 413798 h 416968"/>
                <a:gd name="connsiteX1" fmla="*/ 149547 w 477774"/>
                <a:gd name="connsiteY1" fmla="*/ 385261 h 416968"/>
                <a:gd name="connsiteX2" fmla="*/ 6839 w 477774"/>
                <a:gd name="connsiteY2" fmla="*/ 185496 h 416968"/>
                <a:gd name="connsiteX3" fmla="*/ 21110 w 477774"/>
                <a:gd name="connsiteY3" fmla="*/ 0 h 416968"/>
              </a:gdLst>
              <a:ahLst/>
              <a:cxnLst>
                <a:cxn ang="0">
                  <a:pos x="connsiteX0" y="connsiteY0"/>
                </a:cxn>
                <a:cxn ang="0">
                  <a:pos x="connsiteX1" y="connsiteY1"/>
                </a:cxn>
                <a:cxn ang="0">
                  <a:pos x="connsiteX2" y="connsiteY2"/>
                </a:cxn>
                <a:cxn ang="0">
                  <a:pos x="connsiteX3" y="connsiteY3"/>
                </a:cxn>
              </a:cxnLst>
              <a:rect l="l" t="t" r="r" b="b"/>
              <a:pathLst>
                <a:path w="477774" h="416968">
                  <a:moveTo>
                    <a:pt x="477774" y="413798"/>
                  </a:moveTo>
                  <a:cubicBezTo>
                    <a:pt x="352905" y="418554"/>
                    <a:pt x="228036" y="423311"/>
                    <a:pt x="149547" y="385261"/>
                  </a:cubicBezTo>
                  <a:cubicBezTo>
                    <a:pt x="71058" y="347211"/>
                    <a:pt x="28245" y="249706"/>
                    <a:pt x="6839" y="185496"/>
                  </a:cubicBezTo>
                  <a:cubicBezTo>
                    <a:pt x="-14567" y="121286"/>
                    <a:pt x="21110" y="0"/>
                    <a:pt x="21110" y="0"/>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2" name="Freeform 61"/>
            <p:cNvSpPr/>
            <p:nvPr/>
          </p:nvSpPr>
          <p:spPr>
            <a:xfrm>
              <a:off x="5651621" y="4679939"/>
              <a:ext cx="598456" cy="100005"/>
            </a:xfrm>
            <a:custGeom>
              <a:avLst/>
              <a:gdLst>
                <a:gd name="connsiteX0" fmla="*/ 0 w 599372"/>
                <a:gd name="connsiteY0" fmla="*/ 0 h 99882"/>
                <a:gd name="connsiteX1" fmla="*/ 114166 w 599372"/>
                <a:gd name="connsiteY1" fmla="*/ 71344 h 99882"/>
                <a:gd name="connsiteX2" fmla="*/ 599372 w 599372"/>
                <a:gd name="connsiteY2" fmla="*/ 99882 h 99882"/>
              </a:gdLst>
              <a:ahLst/>
              <a:cxnLst>
                <a:cxn ang="0">
                  <a:pos x="connsiteX0" y="connsiteY0"/>
                </a:cxn>
                <a:cxn ang="0">
                  <a:pos x="connsiteX1" y="connsiteY1"/>
                </a:cxn>
                <a:cxn ang="0">
                  <a:pos x="connsiteX2" y="connsiteY2"/>
                </a:cxn>
              </a:cxnLst>
              <a:rect l="l" t="t" r="r" b="b"/>
              <a:pathLst>
                <a:path w="599372" h="99882">
                  <a:moveTo>
                    <a:pt x="0" y="0"/>
                  </a:moveTo>
                  <a:cubicBezTo>
                    <a:pt x="7135" y="27348"/>
                    <a:pt x="14271" y="54697"/>
                    <a:pt x="114166" y="71344"/>
                  </a:cubicBezTo>
                  <a:cubicBezTo>
                    <a:pt x="214061" y="87991"/>
                    <a:pt x="599372" y="99882"/>
                    <a:pt x="599372" y="99882"/>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3" name="Freeform 62"/>
            <p:cNvSpPr/>
            <p:nvPr/>
          </p:nvSpPr>
          <p:spPr>
            <a:xfrm>
              <a:off x="5765914" y="4922808"/>
              <a:ext cx="512735" cy="234932"/>
            </a:xfrm>
            <a:custGeom>
              <a:avLst/>
              <a:gdLst>
                <a:gd name="connsiteX0" fmla="*/ 0 w 513748"/>
                <a:gd name="connsiteY0" fmla="*/ 214034 h 234629"/>
                <a:gd name="connsiteX1" fmla="*/ 156978 w 513748"/>
                <a:gd name="connsiteY1" fmla="*/ 214034 h 234629"/>
                <a:gd name="connsiteX2" fmla="*/ 513748 w 513748"/>
                <a:gd name="connsiteY2" fmla="*/ 0 h 234629"/>
              </a:gdLst>
              <a:ahLst/>
              <a:cxnLst>
                <a:cxn ang="0">
                  <a:pos x="connsiteX0" y="connsiteY0"/>
                </a:cxn>
                <a:cxn ang="0">
                  <a:pos x="connsiteX1" y="connsiteY1"/>
                </a:cxn>
                <a:cxn ang="0">
                  <a:pos x="connsiteX2" y="connsiteY2"/>
                </a:cxn>
              </a:cxnLst>
              <a:rect l="l" t="t" r="r" b="b"/>
              <a:pathLst>
                <a:path w="513748" h="234629">
                  <a:moveTo>
                    <a:pt x="0" y="214034"/>
                  </a:moveTo>
                  <a:cubicBezTo>
                    <a:pt x="35676" y="231870"/>
                    <a:pt x="71353" y="249706"/>
                    <a:pt x="156978" y="214034"/>
                  </a:cubicBezTo>
                  <a:cubicBezTo>
                    <a:pt x="242603" y="178362"/>
                    <a:pt x="513748" y="0"/>
                    <a:pt x="513748" y="0"/>
                  </a:cubicBezTo>
                </a:path>
              </a:pathLst>
            </a:cu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64" name="Freeform 63"/>
          <p:cNvSpPr/>
          <p:nvPr/>
        </p:nvSpPr>
        <p:spPr>
          <a:xfrm>
            <a:off x="2635250" y="3517900"/>
            <a:ext cx="2640013" cy="1470025"/>
          </a:xfrm>
          <a:custGeom>
            <a:avLst/>
            <a:gdLst>
              <a:gd name="connsiteX0" fmla="*/ 2640094 w 2640094"/>
              <a:gd name="connsiteY0" fmla="*/ 0 h 1469699"/>
              <a:gd name="connsiteX1" fmla="*/ 2283324 w 2640094"/>
              <a:gd name="connsiteY1" fmla="*/ 57076 h 1469699"/>
              <a:gd name="connsiteX2" fmla="*/ 1898013 w 2640094"/>
              <a:gd name="connsiteY2" fmla="*/ 328185 h 1469699"/>
              <a:gd name="connsiteX3" fmla="*/ 1669681 w 2640094"/>
              <a:gd name="connsiteY3" fmla="*/ 684908 h 1469699"/>
              <a:gd name="connsiteX4" fmla="*/ 1241558 w 2640094"/>
              <a:gd name="connsiteY4" fmla="*/ 741984 h 1469699"/>
              <a:gd name="connsiteX5" fmla="*/ 699268 w 2640094"/>
              <a:gd name="connsiteY5" fmla="*/ 941749 h 1469699"/>
              <a:gd name="connsiteX6" fmla="*/ 442394 w 2640094"/>
              <a:gd name="connsiteY6" fmla="*/ 1369817 h 1469699"/>
              <a:gd name="connsiteX7" fmla="*/ 0 w 2640094"/>
              <a:gd name="connsiteY7" fmla="*/ 1469699 h 146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0094" h="1469699">
                <a:moveTo>
                  <a:pt x="2640094" y="0"/>
                </a:moveTo>
                <a:cubicBezTo>
                  <a:pt x="2523549" y="1189"/>
                  <a:pt x="2407004" y="2379"/>
                  <a:pt x="2283324" y="57076"/>
                </a:cubicBezTo>
                <a:cubicBezTo>
                  <a:pt x="2159644" y="111774"/>
                  <a:pt x="2000287" y="223546"/>
                  <a:pt x="1898013" y="328185"/>
                </a:cubicBezTo>
                <a:cubicBezTo>
                  <a:pt x="1795739" y="432824"/>
                  <a:pt x="1779090" y="615942"/>
                  <a:pt x="1669681" y="684908"/>
                </a:cubicBezTo>
                <a:cubicBezTo>
                  <a:pt x="1560272" y="753874"/>
                  <a:pt x="1403293" y="699177"/>
                  <a:pt x="1241558" y="741984"/>
                </a:cubicBezTo>
                <a:cubicBezTo>
                  <a:pt x="1079823" y="784791"/>
                  <a:pt x="832462" y="837110"/>
                  <a:pt x="699268" y="941749"/>
                </a:cubicBezTo>
                <a:cubicBezTo>
                  <a:pt x="566074" y="1046388"/>
                  <a:pt x="558939" y="1281825"/>
                  <a:pt x="442394" y="1369817"/>
                </a:cubicBezTo>
                <a:cubicBezTo>
                  <a:pt x="325849" y="1457809"/>
                  <a:pt x="0" y="1469699"/>
                  <a:pt x="0" y="1469699"/>
                </a:cubicBezTo>
              </a:path>
            </a:pathLst>
          </a:custGeom>
          <a:ln w="57150" cmpd="sng">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5" name="TextBox 64"/>
          <p:cNvSpPr txBox="1">
            <a:spLocks noChangeArrowheads="1"/>
          </p:cNvSpPr>
          <p:nvPr/>
        </p:nvSpPr>
        <p:spPr bwMode="auto">
          <a:xfrm>
            <a:off x="5427663" y="3176588"/>
            <a:ext cx="442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a:t>
            </a:r>
            <a:r>
              <a:rPr lang="en-US" sz="1800" baseline="-25000"/>
              <a:t>A</a:t>
            </a:r>
          </a:p>
        </p:txBody>
      </p:sp>
      <p:sp>
        <p:nvSpPr>
          <p:cNvPr id="66" name="TextBox 65"/>
          <p:cNvSpPr txBox="1">
            <a:spLocks noChangeArrowheads="1"/>
          </p:cNvSpPr>
          <p:nvPr/>
        </p:nvSpPr>
        <p:spPr bwMode="auto">
          <a:xfrm>
            <a:off x="2068513" y="4787900"/>
            <a:ext cx="442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a:t>
            </a:r>
            <a:r>
              <a:rPr lang="en-US" sz="1800" baseline="-25000"/>
              <a:t>B</a:t>
            </a:r>
          </a:p>
        </p:txBody>
      </p:sp>
      <p:sp>
        <p:nvSpPr>
          <p:cNvPr id="67" name="Oval 66"/>
          <p:cNvSpPr/>
          <p:nvPr/>
        </p:nvSpPr>
        <p:spPr>
          <a:xfrm>
            <a:off x="3776663" y="4359275"/>
            <a:ext cx="171450" cy="171450"/>
          </a:xfrm>
          <a:prstGeom prst="ellipse">
            <a:avLst/>
          </a:prstGeom>
          <a:solidFill>
            <a:srgbClr val="FF0000">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778" name="Rectangle 1"/>
          <p:cNvSpPr>
            <a:spLocks noChangeArrowheads="1"/>
          </p:cNvSpPr>
          <p:nvPr/>
        </p:nvSpPr>
        <p:spPr bwMode="auto">
          <a:xfrm>
            <a:off x="482600" y="5643563"/>
            <a:ext cx="84201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latin typeface="Arial" charset="0"/>
                <a:cs typeface="Arial" charset="0"/>
              </a:rPr>
              <a:t>F. Glover, M. Laguna, R. Marti. Fundamentals of scatter search and path relinking. Control and Cybernetics, 29 (3): 653–684 (2000)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right)">
                                      <p:cBhvr>
                                        <p:cTn id="19" dur="3000"/>
                                        <p:tgtEl>
                                          <p:spTgt spid="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mph" presetSubtype="0" fill="hold" grpId="0" nodeType="clickEffect">
                                  <p:stCondLst>
                                    <p:cond delay="0"/>
                                  </p:stCondLst>
                                  <p:childTnLst>
                                    <p:animClr clrSpc="hsl" dir="cw">
                                      <p:cBhvr override="childStyle">
                                        <p:cTn id="23" dur="5000" fill="hold"/>
                                        <p:tgtEl>
                                          <p:spTgt spid="67"/>
                                        </p:tgtEl>
                                        <p:attrNameLst>
                                          <p:attrName>style.color</p:attrName>
                                        </p:attrNameLst>
                                      </p:cBhvr>
                                      <p:by>
                                        <p:hsl h="-7200000" s="0" l="0"/>
                                      </p:by>
                                    </p:animClr>
                                    <p:animClr clrSpc="hsl" dir="cw">
                                      <p:cBhvr>
                                        <p:cTn id="24" dur="5000" fill="hold"/>
                                        <p:tgtEl>
                                          <p:spTgt spid="67"/>
                                        </p:tgtEl>
                                        <p:attrNameLst>
                                          <p:attrName>fillcolor</p:attrName>
                                        </p:attrNameLst>
                                      </p:cBhvr>
                                      <p:by>
                                        <p:hsl h="-7200000" s="0" l="0"/>
                                      </p:by>
                                    </p:animClr>
                                    <p:animClr clrSpc="hsl" dir="cw">
                                      <p:cBhvr>
                                        <p:cTn id="25" dur="5000" fill="hold"/>
                                        <p:tgtEl>
                                          <p:spTgt spid="67"/>
                                        </p:tgtEl>
                                        <p:attrNameLst>
                                          <p:attrName>stroke.color</p:attrName>
                                        </p:attrNameLst>
                                      </p:cBhvr>
                                      <p:by>
                                        <p:hsl h="-7200000" s="0" l="0"/>
                                      </p:by>
                                    </p:animClr>
                                    <p:set>
                                      <p:cBhvr>
                                        <p:cTn id="26" dur="5000" fill="hold"/>
                                        <p:tgtEl>
                                          <p:spTgt spid="6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5" grpId="0"/>
      <p:bldP spid="66" grpId="0"/>
      <p:bldP spid="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atin typeface="Arial" charset="0"/>
              </a:rPr>
              <a:t>Biological Networks</a:t>
            </a:r>
          </a:p>
        </p:txBody>
      </p:sp>
      <p:sp>
        <p:nvSpPr>
          <p:cNvPr id="101378" name="Content Placeholder 2"/>
          <p:cNvSpPr>
            <a:spLocks noGrp="1"/>
          </p:cNvSpPr>
          <p:nvPr>
            <p:ph idx="1"/>
          </p:nvPr>
        </p:nvSpPr>
        <p:spPr/>
        <p:txBody>
          <a:bodyPr/>
          <a:lstStyle/>
          <a:p>
            <a:pPr>
              <a:defRPr/>
            </a:pPr>
            <a:r>
              <a:rPr lang="en-US" dirty="0" smtClean="0">
                <a:latin typeface="Arial" charset="0"/>
              </a:rPr>
              <a:t>Complex biological systems can be modeled as network systems.</a:t>
            </a:r>
          </a:p>
          <a:p>
            <a:pPr marL="0" indent="0">
              <a:buFont typeface="Arial" charset="0"/>
              <a:buNone/>
              <a:defRPr/>
            </a:pPr>
            <a:endParaRPr lang="en-US" dirty="0" smtClean="0">
              <a:latin typeface="Arial" charset="0"/>
            </a:endParaRPr>
          </a:p>
          <a:p>
            <a:pPr>
              <a:defRPr/>
            </a:pPr>
            <a:r>
              <a:rPr lang="en-US" dirty="0" smtClean="0">
                <a:latin typeface="Arial" charset="0"/>
              </a:rPr>
              <a:t>Various types of molecular interactions are available due to advancement of profiling techniques.</a:t>
            </a:r>
          </a:p>
          <a:p>
            <a:pPr marL="0" indent="0">
              <a:buFont typeface="Arial" charset="0"/>
              <a:buNone/>
              <a:defRPr/>
            </a:pPr>
            <a:endParaRPr lang="en-US" dirty="0">
              <a:latin typeface="Arial" charset="0"/>
            </a:endParaRPr>
          </a:p>
          <a:p>
            <a:pPr>
              <a:defRPr/>
            </a:pPr>
            <a:r>
              <a:rPr lang="en-US" dirty="0">
                <a:latin typeface="Arial" charset="0"/>
              </a:rPr>
              <a:t>Protein interaction networks</a:t>
            </a:r>
          </a:p>
          <a:p>
            <a:pPr>
              <a:defRPr/>
            </a:pPr>
            <a:endParaRPr lang="en-US" dirty="0">
              <a:latin typeface="Arial" charset="0"/>
            </a:endParaRPr>
          </a:p>
          <a:p>
            <a:pPr>
              <a:defRPr/>
            </a:pPr>
            <a:r>
              <a:rPr lang="en-US" dirty="0">
                <a:latin typeface="Arial" charset="0"/>
              </a:rPr>
              <a:t>Gene co-expression networks</a:t>
            </a:r>
          </a:p>
          <a:p>
            <a:pPr>
              <a:defRPr/>
            </a:pPr>
            <a:endParaRPr lang="en-US" dirty="0">
              <a:latin typeface="Arial" charset="0"/>
            </a:endParaRPr>
          </a:p>
          <a:p>
            <a:pPr>
              <a:defRPr/>
            </a:pPr>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208441F0-1D72-EE43-AAB8-EACEE4388DD6}" type="slidenum">
              <a:rPr lang="en-US" smtClean="0"/>
              <a:pPr>
                <a:defRPr/>
              </a:pPr>
              <a:t>2</a:t>
            </a:fld>
            <a:endParaRPr lang="en-US"/>
          </a:p>
        </p:txBody>
      </p:sp>
      <p:sp>
        <p:nvSpPr>
          <p:cNvPr id="2" name="Action Button: Forward or Next 1">
            <a:hlinkClick r:id="rId2" action="ppaction://hlinksldjump" highlightClick="1"/>
          </p:cNvPr>
          <p:cNvSpPr/>
          <p:nvPr/>
        </p:nvSpPr>
        <p:spPr>
          <a:xfrm>
            <a:off x="5457825" y="4405313"/>
            <a:ext cx="209550" cy="257175"/>
          </a:xfrm>
          <a:prstGeom prst="actionButtonForwardNex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Action Button: Forward or Next 2">
            <a:hlinkClick r:id="rId3" action="ppaction://hlinksldjump" highlightClick="1"/>
          </p:cNvPr>
          <p:cNvSpPr/>
          <p:nvPr/>
        </p:nvSpPr>
        <p:spPr>
          <a:xfrm>
            <a:off x="5667375" y="5432425"/>
            <a:ext cx="209550" cy="273050"/>
          </a:xfrm>
          <a:prstGeom prst="actionButtonForwardNex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37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build="p"/>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a:latin typeface="Arial" charset="0"/>
              </a:rPr>
              <a:t>Path Generation</a:t>
            </a:r>
          </a:p>
        </p:txBody>
      </p:sp>
      <p:sp>
        <p:nvSpPr>
          <p:cNvPr id="337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386D5B6F-9F0C-E84A-81CC-173EA4D32C98}" type="slidenum">
              <a:rPr lang="en-US" sz="2000">
                <a:solidFill>
                  <a:srgbClr val="FFFFFF"/>
                </a:solidFill>
                <a:latin typeface="Arial" charset="0"/>
                <a:cs typeface="Arial" charset="0"/>
              </a:rPr>
              <a:pPr eaLnBrk="1" fontAlgn="base" hangingPunct="1">
                <a:spcBef>
                  <a:spcPct val="0"/>
                </a:spcBef>
                <a:spcAft>
                  <a:spcPct val="0"/>
                </a:spcAft>
              </a:pPr>
              <a:t>20</a:t>
            </a:fld>
            <a:endParaRPr lang="en-US" sz="2000">
              <a:solidFill>
                <a:srgbClr val="FFFFFF"/>
              </a:solidFill>
              <a:latin typeface="Arial" charset="0"/>
              <a:cs typeface="Arial" charset="0"/>
            </a:endParaRPr>
          </a:p>
        </p:txBody>
      </p:sp>
      <p:grpSp>
        <p:nvGrpSpPr>
          <p:cNvPr id="34" name="Group 33"/>
          <p:cNvGrpSpPr>
            <a:grpSpLocks/>
          </p:cNvGrpSpPr>
          <p:nvPr/>
        </p:nvGrpSpPr>
        <p:grpSpPr bwMode="auto">
          <a:xfrm>
            <a:off x="115888" y="1333500"/>
            <a:ext cx="3257550" cy="2832100"/>
            <a:chOff x="256106" y="1232103"/>
            <a:chExt cx="3360854" cy="2831405"/>
          </a:xfrm>
        </p:grpSpPr>
        <p:sp>
          <p:nvSpPr>
            <p:cNvPr id="35" name="Chord 34"/>
            <p:cNvSpPr/>
            <p:nvPr/>
          </p:nvSpPr>
          <p:spPr>
            <a:xfrm>
              <a:off x="256106" y="1300349"/>
              <a:ext cx="2401078" cy="2688565"/>
            </a:xfrm>
            <a:prstGeom prst="chord">
              <a:avLst>
                <a:gd name="adj1" fmla="val 6508648"/>
                <a:gd name="adj2" fmla="val 15117450"/>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6" name="Chord 35"/>
            <p:cNvSpPr/>
            <p:nvPr/>
          </p:nvSpPr>
          <p:spPr>
            <a:xfrm>
              <a:off x="1219158" y="1308284"/>
              <a:ext cx="2397802" cy="2691739"/>
            </a:xfrm>
            <a:prstGeom prst="chord">
              <a:avLst>
                <a:gd name="adj1" fmla="val 17242464"/>
                <a:gd name="adj2" fmla="val 4321740"/>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grpSp>
          <p:nvGrpSpPr>
            <p:cNvPr id="33882" name="Group 36"/>
            <p:cNvGrpSpPr>
              <a:grpSpLocks/>
            </p:cNvGrpSpPr>
            <p:nvPr/>
          </p:nvGrpSpPr>
          <p:grpSpPr bwMode="auto">
            <a:xfrm>
              <a:off x="947704" y="1232103"/>
              <a:ext cx="1980391" cy="2831405"/>
              <a:chOff x="2746635" y="826734"/>
              <a:chExt cx="2273131" cy="3225299"/>
            </a:xfrm>
          </p:grpSpPr>
          <p:sp>
            <p:nvSpPr>
              <p:cNvPr id="61" name="Chord 60"/>
              <p:cNvSpPr/>
              <p:nvPr/>
            </p:nvSpPr>
            <p:spPr>
              <a:xfrm>
                <a:off x="2746144" y="826734"/>
                <a:ext cx="2272856" cy="1688581"/>
              </a:xfrm>
              <a:prstGeom prst="chord">
                <a:avLst>
                  <a:gd name="adj1" fmla="val 13488538"/>
                  <a:gd name="adj2" fmla="val 18912433"/>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62" name="Chord 61"/>
              <p:cNvSpPr/>
              <p:nvPr/>
            </p:nvSpPr>
            <p:spPr>
              <a:xfrm>
                <a:off x="2817582" y="2359836"/>
                <a:ext cx="2103661" cy="1692197"/>
              </a:xfrm>
              <a:prstGeom prst="chord">
                <a:avLst>
                  <a:gd name="adj1" fmla="val 2576200"/>
                  <a:gd name="adj2" fmla="val 8188320"/>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63" name="Rectangle 62"/>
              <p:cNvSpPr/>
              <p:nvPr/>
            </p:nvSpPr>
            <p:spPr>
              <a:xfrm>
                <a:off x="3197331" y="991254"/>
                <a:ext cx="1359202" cy="2861910"/>
              </a:xfrm>
              <a:prstGeom prst="rect">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grpSp>
        <p:sp>
          <p:nvSpPr>
            <p:cNvPr id="38" name="Oval 37"/>
            <p:cNvSpPr/>
            <p:nvPr/>
          </p:nvSpPr>
          <p:spPr>
            <a:xfrm>
              <a:off x="541091" y="2019310"/>
              <a:ext cx="365238" cy="366623"/>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9" name="Oval 38"/>
            <p:cNvSpPr/>
            <p:nvPr/>
          </p:nvSpPr>
          <p:spPr>
            <a:xfrm>
              <a:off x="541091" y="2866827"/>
              <a:ext cx="365238"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40" name="Oval 39"/>
            <p:cNvSpPr/>
            <p:nvPr/>
          </p:nvSpPr>
          <p:spPr>
            <a:xfrm>
              <a:off x="2979839" y="2016136"/>
              <a:ext cx="365240"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41" name="Oval 40"/>
            <p:cNvSpPr/>
            <p:nvPr/>
          </p:nvSpPr>
          <p:spPr>
            <a:xfrm>
              <a:off x="2979839" y="2863653"/>
              <a:ext cx="365240"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42" name="Oval 41"/>
            <p:cNvSpPr/>
            <p:nvPr/>
          </p:nvSpPr>
          <p:spPr>
            <a:xfrm>
              <a:off x="1756370" y="1733630"/>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43" name="Oval 42"/>
            <p:cNvSpPr/>
            <p:nvPr/>
          </p:nvSpPr>
          <p:spPr>
            <a:xfrm>
              <a:off x="1756370" y="3231862"/>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44" name="Oval 43"/>
            <p:cNvSpPr/>
            <p:nvPr/>
          </p:nvSpPr>
          <p:spPr>
            <a:xfrm>
              <a:off x="1756370" y="2495443"/>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cxnSp>
          <p:nvCxnSpPr>
            <p:cNvPr id="45" name="Straight Connector 44"/>
            <p:cNvCxnSpPr>
              <a:stCxn id="38" idx="6"/>
              <a:endCxn id="42" idx="2"/>
            </p:cNvCxnSpPr>
            <p:nvPr/>
          </p:nvCxnSpPr>
          <p:spPr>
            <a:xfrm flipV="1">
              <a:off x="906329" y="1917735"/>
              <a:ext cx="850041" cy="2840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8" idx="6"/>
              <a:endCxn id="44" idx="2"/>
            </p:cNvCxnSpPr>
            <p:nvPr/>
          </p:nvCxnSpPr>
          <p:spPr>
            <a:xfrm>
              <a:off x="906329" y="2201828"/>
              <a:ext cx="850041" cy="4777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9" idx="6"/>
              <a:endCxn id="44" idx="2"/>
            </p:cNvCxnSpPr>
            <p:nvPr/>
          </p:nvCxnSpPr>
          <p:spPr>
            <a:xfrm flipV="1">
              <a:off x="906329" y="2679548"/>
              <a:ext cx="850041" cy="36979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9" idx="6"/>
              <a:endCxn id="43" idx="2"/>
            </p:cNvCxnSpPr>
            <p:nvPr/>
          </p:nvCxnSpPr>
          <p:spPr>
            <a:xfrm>
              <a:off x="906329" y="3049345"/>
              <a:ext cx="850041" cy="3666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2" idx="6"/>
              <a:endCxn id="40" idx="2"/>
            </p:cNvCxnSpPr>
            <p:nvPr/>
          </p:nvCxnSpPr>
          <p:spPr>
            <a:xfrm>
              <a:off x="2121609" y="1917735"/>
              <a:ext cx="858230" cy="2825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4" idx="6"/>
              <a:endCxn id="40" idx="2"/>
            </p:cNvCxnSpPr>
            <p:nvPr/>
          </p:nvCxnSpPr>
          <p:spPr>
            <a:xfrm flipV="1">
              <a:off x="2121609" y="2200240"/>
              <a:ext cx="858230" cy="4793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4" idx="6"/>
              <a:endCxn id="41" idx="2"/>
            </p:cNvCxnSpPr>
            <p:nvPr/>
          </p:nvCxnSpPr>
          <p:spPr>
            <a:xfrm>
              <a:off x="2121609" y="2679548"/>
              <a:ext cx="858230" cy="3666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3" idx="6"/>
            </p:cNvCxnSpPr>
            <p:nvPr/>
          </p:nvCxnSpPr>
          <p:spPr>
            <a:xfrm flipV="1">
              <a:off x="2121609" y="3046171"/>
              <a:ext cx="858230" cy="3697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0" idx="4"/>
              <a:endCxn id="41" idx="0"/>
            </p:cNvCxnSpPr>
            <p:nvPr/>
          </p:nvCxnSpPr>
          <p:spPr>
            <a:xfrm>
              <a:off x="3163277" y="2382759"/>
              <a:ext cx="0" cy="48089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899" name="TextBox 53"/>
            <p:cNvSpPr txBox="1">
              <a:spLocks noChangeArrowheads="1"/>
            </p:cNvSpPr>
            <p:nvPr/>
          </p:nvSpPr>
          <p:spPr bwMode="auto">
            <a:xfrm>
              <a:off x="577765" y="1982942"/>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900" name="TextBox 54"/>
            <p:cNvSpPr txBox="1">
              <a:spLocks noChangeArrowheads="1"/>
            </p:cNvSpPr>
            <p:nvPr/>
          </p:nvSpPr>
          <p:spPr bwMode="auto">
            <a:xfrm>
              <a:off x="577765" y="2839992"/>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33901" name="TextBox 55"/>
            <p:cNvSpPr txBox="1">
              <a:spLocks noChangeArrowheads="1"/>
            </p:cNvSpPr>
            <p:nvPr/>
          </p:nvSpPr>
          <p:spPr bwMode="auto">
            <a:xfrm>
              <a:off x="3009001" y="2850153"/>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7</a:t>
              </a:r>
            </a:p>
          </p:txBody>
        </p:sp>
        <p:sp>
          <p:nvSpPr>
            <p:cNvPr id="33902" name="TextBox 56"/>
            <p:cNvSpPr txBox="1">
              <a:spLocks noChangeArrowheads="1"/>
            </p:cNvSpPr>
            <p:nvPr/>
          </p:nvSpPr>
          <p:spPr bwMode="auto">
            <a:xfrm>
              <a:off x="2998841" y="1989554"/>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6</a:t>
              </a:r>
            </a:p>
          </p:txBody>
        </p:sp>
        <p:sp>
          <p:nvSpPr>
            <p:cNvPr id="33903" name="TextBox 57"/>
            <p:cNvSpPr txBox="1">
              <a:spLocks noChangeArrowheads="1"/>
            </p:cNvSpPr>
            <p:nvPr/>
          </p:nvSpPr>
          <p:spPr bwMode="auto">
            <a:xfrm>
              <a:off x="1779411" y="1721314"/>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3</a:t>
              </a:r>
            </a:p>
          </p:txBody>
        </p:sp>
        <p:sp>
          <p:nvSpPr>
            <p:cNvPr id="33904" name="TextBox 58"/>
            <p:cNvSpPr txBox="1">
              <a:spLocks noChangeArrowheads="1"/>
            </p:cNvSpPr>
            <p:nvPr/>
          </p:nvSpPr>
          <p:spPr bwMode="auto">
            <a:xfrm>
              <a:off x="1779411" y="2476759"/>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sp>
          <p:nvSpPr>
            <p:cNvPr id="33905" name="TextBox 59"/>
            <p:cNvSpPr txBox="1">
              <a:spLocks noChangeArrowheads="1"/>
            </p:cNvSpPr>
            <p:nvPr/>
          </p:nvSpPr>
          <p:spPr bwMode="auto">
            <a:xfrm>
              <a:off x="1779411" y="3217505"/>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5</a:t>
              </a:r>
            </a:p>
          </p:txBody>
        </p:sp>
      </p:grpSp>
      <p:grpSp>
        <p:nvGrpSpPr>
          <p:cNvPr id="74" name="Group 73"/>
          <p:cNvGrpSpPr>
            <a:grpSpLocks/>
          </p:cNvGrpSpPr>
          <p:nvPr/>
        </p:nvGrpSpPr>
        <p:grpSpPr bwMode="auto">
          <a:xfrm>
            <a:off x="4437063" y="2100263"/>
            <a:ext cx="2871787" cy="908050"/>
            <a:chOff x="4437133" y="2128889"/>
            <a:chExt cx="2871352" cy="908128"/>
          </a:xfrm>
        </p:grpSpPr>
        <p:cxnSp>
          <p:nvCxnSpPr>
            <p:cNvPr id="64" name="Curved Connector 63"/>
            <p:cNvCxnSpPr>
              <a:endCxn id="69" idx="1"/>
            </p:cNvCxnSpPr>
            <p:nvPr/>
          </p:nvCxnSpPr>
          <p:spPr>
            <a:xfrm rot="16200000" flipH="1">
              <a:off x="4703716" y="1870244"/>
              <a:ext cx="644580" cy="117774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endCxn id="70" idx="3"/>
            </p:cNvCxnSpPr>
            <p:nvPr/>
          </p:nvCxnSpPr>
          <p:spPr>
            <a:xfrm rot="5400000">
              <a:off x="6750486" y="2223408"/>
              <a:ext cx="652518" cy="463480"/>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3872" name="Group 65"/>
            <p:cNvGrpSpPr>
              <a:grpSpLocks/>
            </p:cNvGrpSpPr>
            <p:nvPr/>
          </p:nvGrpSpPr>
          <p:grpSpPr bwMode="auto">
            <a:xfrm>
              <a:off x="5614903" y="2524952"/>
              <a:ext cx="1229868" cy="512065"/>
              <a:chOff x="3636760" y="1763755"/>
              <a:chExt cx="1229868" cy="512065"/>
            </a:xfrm>
          </p:grpSpPr>
          <p:grpSp>
            <p:nvGrpSpPr>
              <p:cNvPr id="33873" name="Group 66"/>
              <p:cNvGrpSpPr>
                <a:grpSpLocks/>
              </p:cNvGrpSpPr>
              <p:nvPr/>
            </p:nvGrpSpPr>
            <p:grpSpPr bwMode="auto">
              <a:xfrm>
                <a:off x="3636760" y="1763755"/>
                <a:ext cx="1229868" cy="512064"/>
                <a:chOff x="3923493" y="1981200"/>
                <a:chExt cx="1229868" cy="512064"/>
              </a:xfrm>
            </p:grpSpPr>
            <p:sp>
              <p:nvSpPr>
                <p:cNvPr id="69" name="Rectangle 68"/>
                <p:cNvSpPr/>
                <p:nvPr/>
              </p:nvSpPr>
              <p:spPr>
                <a:xfrm>
                  <a:off x="3923470" y="1980458"/>
                  <a:ext cx="887278" cy="512807"/>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70" name="Rectangle 69"/>
                <p:cNvSpPr/>
                <p:nvPr/>
              </p:nvSpPr>
              <p:spPr>
                <a:xfrm>
                  <a:off x="4266318" y="1980458"/>
                  <a:ext cx="887278" cy="512807"/>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77" name="TextBox 70"/>
                <p:cNvSpPr txBox="1">
                  <a:spLocks noChangeArrowheads="1"/>
                </p:cNvSpPr>
                <p:nvPr/>
              </p:nvSpPr>
              <p:spPr bwMode="auto">
                <a:xfrm>
                  <a:off x="4270352"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878" name="TextBox 71"/>
                <p:cNvSpPr txBox="1">
                  <a:spLocks noChangeArrowheads="1"/>
                </p:cNvSpPr>
                <p:nvPr/>
              </p:nvSpPr>
              <p:spPr bwMode="auto">
                <a:xfrm>
                  <a:off x="4562452"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33879" name="TextBox 72"/>
                <p:cNvSpPr txBox="1">
                  <a:spLocks noChangeArrowheads="1"/>
                </p:cNvSpPr>
                <p:nvPr/>
              </p:nvSpPr>
              <p:spPr bwMode="auto">
                <a:xfrm>
                  <a:off x="3965552" y="20659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grpSp>
          <p:sp>
            <p:nvSpPr>
              <p:cNvPr id="68" name="Rectangle 67"/>
              <p:cNvSpPr/>
              <p:nvPr/>
            </p:nvSpPr>
            <p:spPr>
              <a:xfrm>
                <a:off x="3984346" y="1772539"/>
                <a:ext cx="539668" cy="503281"/>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grpSp>
      </p:grpSp>
      <p:grpSp>
        <p:nvGrpSpPr>
          <p:cNvPr id="80" name="Group 79"/>
          <p:cNvGrpSpPr>
            <a:grpSpLocks/>
          </p:cNvGrpSpPr>
          <p:nvPr/>
        </p:nvGrpSpPr>
        <p:grpSpPr bwMode="auto">
          <a:xfrm>
            <a:off x="-36513" y="4456113"/>
            <a:ext cx="5135563" cy="901700"/>
            <a:chOff x="3724661" y="3199700"/>
            <a:chExt cx="5135226" cy="901428"/>
          </a:xfrm>
        </p:grpSpPr>
        <p:graphicFrame>
          <p:nvGraphicFramePr>
            <p:cNvPr id="33867" name="Object 75"/>
            <p:cNvGraphicFramePr>
              <a:graphicFrameLocks noChangeAspect="1"/>
            </p:cNvGraphicFramePr>
            <p:nvPr/>
          </p:nvGraphicFramePr>
          <p:xfrm>
            <a:off x="3781280" y="3199700"/>
            <a:ext cx="4802628" cy="499821"/>
          </p:xfrm>
          <a:graphic>
            <a:graphicData uri="http://schemas.openxmlformats.org/presentationml/2006/ole">
              <mc:AlternateContent xmlns:mc="http://schemas.openxmlformats.org/markup-compatibility/2006">
                <mc:Choice xmlns:v="urn:schemas-microsoft-com:vml" Requires="v">
                  <p:oleObj spid="_x0000_s34039" name="Equation" r:id="rId3" imgW="2806700" imgH="292100" progId="Equation.3">
                    <p:embed/>
                  </p:oleObj>
                </mc:Choice>
                <mc:Fallback>
                  <p:oleObj name="Equation" r:id="rId3" imgW="2806700" imgH="29210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280" y="3199700"/>
                          <a:ext cx="4802628" cy="49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68" name="TextBox 77"/>
            <p:cNvSpPr txBox="1">
              <a:spLocks noChangeArrowheads="1"/>
            </p:cNvSpPr>
            <p:nvPr/>
          </p:nvSpPr>
          <p:spPr bwMode="auto">
            <a:xfrm>
              <a:off x="3724661" y="3699521"/>
              <a:ext cx="5135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solidFill>
                    <a:srgbClr val="0000FF"/>
                  </a:solidFill>
                  <a:latin typeface="Arial" charset="0"/>
                  <a:cs typeface="Arial" charset="0"/>
                </a:rPr>
                <a:t>where        is overlap between S</a:t>
              </a:r>
              <a:r>
                <a:rPr lang="en-US" sz="2000" baseline="-25000">
                  <a:solidFill>
                    <a:srgbClr val="0000FF"/>
                  </a:solidFill>
                  <a:latin typeface="Arial" charset="0"/>
                  <a:cs typeface="Arial" charset="0"/>
                </a:rPr>
                <a:t>A</a:t>
              </a:r>
              <a:r>
                <a:rPr lang="en-US" sz="2000">
                  <a:solidFill>
                    <a:srgbClr val="0000FF"/>
                  </a:solidFill>
                  <a:latin typeface="Arial" charset="0"/>
                  <a:cs typeface="Arial" charset="0"/>
                </a:rPr>
                <a:t> and S</a:t>
              </a:r>
              <a:r>
                <a:rPr lang="en-US" sz="2000" baseline="-25000">
                  <a:solidFill>
                    <a:srgbClr val="0000FF"/>
                  </a:solidFill>
                  <a:latin typeface="Arial" charset="0"/>
                  <a:cs typeface="Arial" charset="0"/>
                </a:rPr>
                <a:t>B</a:t>
              </a:r>
              <a:r>
                <a:rPr lang="en-US" sz="2000">
                  <a:solidFill>
                    <a:srgbClr val="0000FF"/>
                  </a:solidFill>
                  <a:latin typeface="Arial" charset="0"/>
                  <a:cs typeface="Arial" charset="0"/>
                </a:rPr>
                <a:t>.</a:t>
              </a:r>
            </a:p>
          </p:txBody>
        </p:sp>
        <p:graphicFrame>
          <p:nvGraphicFramePr>
            <p:cNvPr id="33869" name="Object 78"/>
            <p:cNvGraphicFramePr>
              <a:graphicFrameLocks noChangeAspect="1"/>
            </p:cNvGraphicFramePr>
            <p:nvPr/>
          </p:nvGraphicFramePr>
          <p:xfrm>
            <a:off x="4636421" y="3644295"/>
            <a:ext cx="456833" cy="456833"/>
          </p:xfrm>
          <a:graphic>
            <a:graphicData uri="http://schemas.openxmlformats.org/presentationml/2006/ole">
              <mc:AlternateContent xmlns:mc="http://schemas.openxmlformats.org/markup-compatibility/2006">
                <mc:Choice xmlns:v="urn:schemas-microsoft-com:vml" Requires="v">
                  <p:oleObj spid="_x0000_s34040" name="Equation" r:id="rId5" imgW="228600" imgH="228600" progId="Equation.3">
                    <p:embed/>
                  </p:oleObj>
                </mc:Choice>
                <mc:Fallback>
                  <p:oleObj name="Equation" r:id="rId5" imgW="228600" imgH="228600" progId="Equation.3">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421" y="3644295"/>
                          <a:ext cx="456833" cy="45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7" name="Group 116"/>
          <p:cNvGrpSpPr>
            <a:grpSpLocks/>
          </p:cNvGrpSpPr>
          <p:nvPr/>
        </p:nvGrpSpPr>
        <p:grpSpPr bwMode="auto">
          <a:xfrm>
            <a:off x="5141913" y="4556125"/>
            <a:ext cx="3889375" cy="1503363"/>
            <a:chOff x="5142238" y="4556873"/>
            <a:chExt cx="3889819" cy="1502567"/>
          </a:xfrm>
        </p:grpSpPr>
        <p:grpSp>
          <p:nvGrpSpPr>
            <p:cNvPr id="33851" name="Group 115"/>
            <p:cNvGrpSpPr>
              <a:grpSpLocks/>
            </p:cNvGrpSpPr>
            <p:nvPr/>
          </p:nvGrpSpPr>
          <p:grpSpPr bwMode="auto">
            <a:xfrm>
              <a:off x="5142238" y="4556873"/>
              <a:ext cx="2653863" cy="1502567"/>
              <a:chOff x="5142238" y="4528335"/>
              <a:chExt cx="2653863" cy="1502567"/>
            </a:xfrm>
          </p:grpSpPr>
          <p:grpSp>
            <p:nvGrpSpPr>
              <p:cNvPr id="33853" name="Group 99"/>
              <p:cNvGrpSpPr>
                <a:grpSpLocks/>
              </p:cNvGrpSpPr>
              <p:nvPr/>
            </p:nvGrpSpPr>
            <p:grpSpPr bwMode="auto">
              <a:xfrm>
                <a:off x="5601541" y="4842182"/>
                <a:ext cx="2194560" cy="1188720"/>
                <a:chOff x="5524500" y="175717"/>
                <a:chExt cx="2679700" cy="1555022"/>
              </a:xfrm>
            </p:grpSpPr>
            <p:sp>
              <p:nvSpPr>
                <p:cNvPr id="101" name="Rectangle 100"/>
                <p:cNvSpPr/>
                <p:nvPr/>
              </p:nvSpPr>
              <p:spPr>
                <a:xfrm>
                  <a:off x="5523933" y="176125"/>
                  <a:ext cx="2681170" cy="1554614"/>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102" name="Rectangle 101"/>
                <p:cNvSpPr/>
                <p:nvPr/>
              </p:nvSpPr>
              <p:spPr>
                <a:xfrm>
                  <a:off x="6551424" y="391986"/>
                  <a:ext cx="624249" cy="1156102"/>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58" name="TextBox 102"/>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3</a:t>
                  </a:r>
                </a:p>
              </p:txBody>
            </p:sp>
            <p:sp>
              <p:nvSpPr>
                <p:cNvPr id="33859" name="TextBox 103"/>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sp>
              <p:nvSpPr>
                <p:cNvPr id="105" name="Rectangle 104"/>
                <p:cNvSpPr/>
                <p:nvPr/>
              </p:nvSpPr>
              <p:spPr>
                <a:xfrm>
                  <a:off x="5649947" y="391986"/>
                  <a:ext cx="624249" cy="1156102"/>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61" name="TextBox 105"/>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862" name="TextBox 106"/>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108" name="Rectangle 107"/>
                <p:cNvSpPr/>
                <p:nvPr/>
              </p:nvSpPr>
              <p:spPr>
                <a:xfrm>
                  <a:off x="7466473" y="385760"/>
                  <a:ext cx="624249" cy="1156100"/>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64" name="TextBox 108"/>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6</a:t>
                  </a:r>
                </a:p>
              </p:txBody>
            </p:sp>
            <p:sp>
              <p:nvSpPr>
                <p:cNvPr id="33865" name="TextBox 109"/>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7</a:t>
                  </a:r>
                </a:p>
              </p:txBody>
            </p:sp>
            <p:sp>
              <p:nvSpPr>
                <p:cNvPr id="33866" name="TextBox 110"/>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5</a:t>
                  </a:r>
                </a:p>
              </p:txBody>
            </p:sp>
          </p:grpSp>
          <p:cxnSp>
            <p:nvCxnSpPr>
              <p:cNvPr id="112" name="Straight Arrow Connector 111"/>
              <p:cNvCxnSpPr/>
              <p:nvPr/>
            </p:nvCxnSpPr>
            <p:spPr>
              <a:xfrm>
                <a:off x="6699753" y="4528335"/>
                <a:ext cx="0" cy="29194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3855" name="Object 112"/>
              <p:cNvGraphicFramePr>
                <a:graphicFrameLocks noChangeAspect="1"/>
              </p:cNvGraphicFramePr>
              <p:nvPr/>
            </p:nvGraphicFramePr>
            <p:xfrm>
              <a:off x="5142238" y="5175299"/>
              <a:ext cx="473075" cy="611187"/>
            </p:xfrm>
            <a:graphic>
              <a:graphicData uri="http://schemas.openxmlformats.org/presentationml/2006/ole">
                <mc:AlternateContent xmlns:mc="http://schemas.openxmlformats.org/markup-compatibility/2006">
                  <mc:Choice xmlns:v="urn:schemas-microsoft-com:vml" Requires="v">
                    <p:oleObj spid="_x0000_s34041" name="Equation" r:id="rId7" imgW="177800" imgH="228600" progId="Equation.3">
                      <p:embed/>
                    </p:oleObj>
                  </mc:Choice>
                  <mc:Fallback>
                    <p:oleObj name="Equation" r:id="rId7" imgW="177800" imgH="228600" progId="Equation.3">
                      <p:embed/>
                      <p:pic>
                        <p:nvPicPr>
                          <p:cNvPr id="0" name="Object 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2238" y="5175299"/>
                            <a:ext cx="4730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852" name="Object 113"/>
            <p:cNvGraphicFramePr>
              <a:graphicFrameLocks noChangeAspect="1"/>
            </p:cNvGraphicFramePr>
            <p:nvPr/>
          </p:nvGraphicFramePr>
          <p:xfrm>
            <a:off x="7834247" y="5317923"/>
            <a:ext cx="1197810" cy="391720"/>
          </p:xfrm>
          <a:graphic>
            <a:graphicData uri="http://schemas.openxmlformats.org/presentationml/2006/ole">
              <mc:AlternateContent xmlns:mc="http://schemas.openxmlformats.org/markup-compatibility/2006">
                <mc:Choice xmlns:v="urn:schemas-microsoft-com:vml" Requires="v">
                  <p:oleObj spid="_x0000_s34042" name="Equation" r:id="rId9" imgW="698500" imgH="228600" progId="Equation.3">
                    <p:embed/>
                  </p:oleObj>
                </mc:Choice>
                <mc:Fallback>
                  <p:oleObj name="Equation" r:id="rId9" imgW="698500" imgH="228600" progId="Equation.3">
                    <p:embed/>
                    <p:pic>
                      <p:nvPicPr>
                        <p:cNvPr id="0" name="Object 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4247" y="5317923"/>
                          <a:ext cx="1197810" cy="39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0" name="Group 119"/>
          <p:cNvGrpSpPr>
            <a:grpSpLocks/>
          </p:cNvGrpSpPr>
          <p:nvPr/>
        </p:nvGrpSpPr>
        <p:grpSpPr bwMode="auto">
          <a:xfrm>
            <a:off x="3433763" y="1009650"/>
            <a:ext cx="5667375" cy="1671638"/>
            <a:chOff x="3433147" y="1010302"/>
            <a:chExt cx="5668040" cy="1670799"/>
          </a:xfrm>
        </p:grpSpPr>
        <p:grpSp>
          <p:nvGrpSpPr>
            <p:cNvPr id="33820" name="Group 32"/>
            <p:cNvGrpSpPr>
              <a:grpSpLocks/>
            </p:cNvGrpSpPr>
            <p:nvPr/>
          </p:nvGrpSpPr>
          <p:grpSpPr bwMode="auto">
            <a:xfrm>
              <a:off x="3433147" y="1010302"/>
              <a:ext cx="5668040" cy="1196797"/>
              <a:chOff x="3363309" y="166783"/>
              <a:chExt cx="5668040" cy="1196797"/>
            </a:xfrm>
          </p:grpSpPr>
          <p:grpSp>
            <p:nvGrpSpPr>
              <p:cNvPr id="33823" name="Group 4"/>
              <p:cNvGrpSpPr>
                <a:grpSpLocks/>
              </p:cNvGrpSpPr>
              <p:nvPr/>
            </p:nvGrpSpPr>
            <p:grpSpPr bwMode="auto">
              <a:xfrm>
                <a:off x="3965439" y="174860"/>
                <a:ext cx="2194560" cy="1188720"/>
                <a:chOff x="2184400" y="184878"/>
                <a:chExt cx="2679700" cy="1555022"/>
              </a:xfrm>
            </p:grpSpPr>
            <p:sp>
              <p:nvSpPr>
                <p:cNvPr id="6" name="Rectangle 5"/>
                <p:cNvSpPr/>
                <p:nvPr/>
              </p:nvSpPr>
              <p:spPr>
                <a:xfrm>
                  <a:off x="2183915" y="184691"/>
                  <a:ext cx="2679238" cy="1554656"/>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7" name="Rectangle 6"/>
                <p:cNvSpPr/>
                <p:nvPr/>
              </p:nvSpPr>
              <p:spPr>
                <a:xfrm>
                  <a:off x="3211409" y="400558"/>
                  <a:ext cx="622313" cy="1156132"/>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42" name="TextBox 7"/>
                <p:cNvSpPr txBox="1">
                  <a:spLocks noChangeArrowheads="1"/>
                </p:cNvSpPr>
                <p:nvPr/>
              </p:nvSpPr>
              <p:spPr bwMode="auto">
                <a:xfrm>
                  <a:off x="3363785" y="51603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3</a:t>
                  </a:r>
                </a:p>
              </p:txBody>
            </p:sp>
            <p:sp>
              <p:nvSpPr>
                <p:cNvPr id="33843" name="TextBox 8"/>
                <p:cNvSpPr txBox="1">
                  <a:spLocks noChangeArrowheads="1"/>
                </p:cNvSpPr>
                <p:nvPr/>
              </p:nvSpPr>
              <p:spPr bwMode="auto">
                <a:xfrm>
                  <a:off x="3363785" y="94783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7</a:t>
                  </a:r>
                </a:p>
              </p:txBody>
            </p:sp>
            <p:sp>
              <p:nvSpPr>
                <p:cNvPr id="10" name="Rectangle 9"/>
                <p:cNvSpPr/>
                <p:nvPr/>
              </p:nvSpPr>
              <p:spPr>
                <a:xfrm>
                  <a:off x="2309929" y="400558"/>
                  <a:ext cx="622312" cy="1156132"/>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45" name="TextBox 10"/>
                <p:cNvSpPr txBox="1">
                  <a:spLocks noChangeArrowheads="1"/>
                </p:cNvSpPr>
                <p:nvPr/>
              </p:nvSpPr>
              <p:spPr bwMode="auto">
                <a:xfrm>
                  <a:off x="2449384" y="334323"/>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846" name="TextBox 11"/>
                <p:cNvSpPr txBox="1">
                  <a:spLocks noChangeArrowheads="1"/>
                </p:cNvSpPr>
                <p:nvPr/>
              </p:nvSpPr>
              <p:spPr bwMode="auto">
                <a:xfrm>
                  <a:off x="2462085" y="757338"/>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33847" name="TextBox 12"/>
                <p:cNvSpPr txBox="1">
                  <a:spLocks noChangeArrowheads="1"/>
                </p:cNvSpPr>
                <p:nvPr/>
              </p:nvSpPr>
              <p:spPr bwMode="auto">
                <a:xfrm>
                  <a:off x="2462085" y="1096324"/>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sp>
              <p:nvSpPr>
                <p:cNvPr id="14" name="Rectangle 13"/>
                <p:cNvSpPr/>
                <p:nvPr/>
              </p:nvSpPr>
              <p:spPr>
                <a:xfrm>
                  <a:off x="4124522" y="394330"/>
                  <a:ext cx="624251" cy="1156134"/>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49" name="TextBox 14"/>
                <p:cNvSpPr txBox="1">
                  <a:spLocks noChangeArrowheads="1"/>
                </p:cNvSpPr>
                <p:nvPr/>
              </p:nvSpPr>
              <p:spPr bwMode="auto">
                <a:xfrm>
                  <a:off x="4278185" y="559528"/>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5</a:t>
                  </a:r>
                </a:p>
              </p:txBody>
            </p:sp>
            <p:sp>
              <p:nvSpPr>
                <p:cNvPr id="33850" name="TextBox 15"/>
                <p:cNvSpPr txBox="1">
                  <a:spLocks noChangeArrowheads="1"/>
                </p:cNvSpPr>
                <p:nvPr/>
              </p:nvSpPr>
              <p:spPr bwMode="auto">
                <a:xfrm>
                  <a:off x="4278185" y="991328"/>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6</a:t>
                  </a:r>
                </a:p>
              </p:txBody>
            </p:sp>
          </p:grpSp>
          <p:grpSp>
            <p:nvGrpSpPr>
              <p:cNvPr id="33824" name="Group 16"/>
              <p:cNvGrpSpPr>
                <a:grpSpLocks/>
              </p:cNvGrpSpPr>
              <p:nvPr/>
            </p:nvGrpSpPr>
            <p:grpSpPr bwMode="auto">
              <a:xfrm>
                <a:off x="6836789" y="166783"/>
                <a:ext cx="2194560" cy="1188720"/>
                <a:chOff x="5524500" y="175717"/>
                <a:chExt cx="2679700" cy="1555022"/>
              </a:xfrm>
            </p:grpSpPr>
            <p:sp>
              <p:nvSpPr>
                <p:cNvPr id="18" name="Rectangle 17"/>
                <p:cNvSpPr/>
                <p:nvPr/>
              </p:nvSpPr>
              <p:spPr>
                <a:xfrm>
                  <a:off x="5524962" y="175717"/>
                  <a:ext cx="2679238" cy="155465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19" name="Rectangle 18"/>
                <p:cNvSpPr/>
                <p:nvPr/>
              </p:nvSpPr>
              <p:spPr>
                <a:xfrm>
                  <a:off x="6552455" y="391584"/>
                  <a:ext cx="622312" cy="1156134"/>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31" name="TextBox 19"/>
                <p:cNvSpPr txBox="1">
                  <a:spLocks noChangeArrowheads="1"/>
                </p:cNvSpPr>
                <p:nvPr/>
              </p:nvSpPr>
              <p:spPr bwMode="auto">
                <a:xfrm>
                  <a:off x="67038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3</a:t>
                  </a:r>
                </a:p>
              </p:txBody>
            </p:sp>
            <p:sp>
              <p:nvSpPr>
                <p:cNvPr id="33832" name="TextBox 20"/>
                <p:cNvSpPr txBox="1">
                  <a:spLocks noChangeArrowheads="1"/>
                </p:cNvSpPr>
                <p:nvPr/>
              </p:nvSpPr>
              <p:spPr bwMode="auto">
                <a:xfrm>
                  <a:off x="6703885" y="9885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sp>
              <p:nvSpPr>
                <p:cNvPr id="22" name="Rectangle 21"/>
                <p:cNvSpPr/>
                <p:nvPr/>
              </p:nvSpPr>
              <p:spPr>
                <a:xfrm>
                  <a:off x="5650974" y="391584"/>
                  <a:ext cx="622313" cy="1156134"/>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34" name="TextBox 22"/>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835" name="TextBox 23"/>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25" name="Rectangle 24"/>
                <p:cNvSpPr/>
                <p:nvPr/>
              </p:nvSpPr>
              <p:spPr>
                <a:xfrm>
                  <a:off x="7465567" y="385358"/>
                  <a:ext cx="624251" cy="1156132"/>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37" name="TextBox 25"/>
                <p:cNvSpPr txBox="1">
                  <a:spLocks noChangeArrowheads="1"/>
                </p:cNvSpPr>
                <p:nvPr/>
              </p:nvSpPr>
              <p:spPr bwMode="auto">
                <a:xfrm>
                  <a:off x="7618285" y="4106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5</a:t>
                  </a:r>
                </a:p>
              </p:txBody>
            </p:sp>
            <p:sp>
              <p:nvSpPr>
                <p:cNvPr id="33838" name="TextBox 26"/>
                <p:cNvSpPr txBox="1">
                  <a:spLocks noChangeArrowheads="1"/>
                </p:cNvSpPr>
                <p:nvPr/>
              </p:nvSpPr>
              <p:spPr bwMode="auto">
                <a:xfrm>
                  <a:off x="7618285" y="7789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6</a:t>
                  </a:r>
                </a:p>
              </p:txBody>
            </p:sp>
            <p:sp>
              <p:nvSpPr>
                <p:cNvPr id="33839" name="TextBox 27"/>
                <p:cNvSpPr txBox="1">
                  <a:spLocks noChangeArrowheads="1"/>
                </p:cNvSpPr>
                <p:nvPr/>
              </p:nvSpPr>
              <p:spPr bwMode="auto">
                <a:xfrm>
                  <a:off x="7630985" y="110543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7</a:t>
                  </a:r>
                </a:p>
              </p:txBody>
            </p:sp>
          </p:grpSp>
          <p:sp>
            <p:nvSpPr>
              <p:cNvPr id="29" name="Rectangle 28"/>
              <p:cNvSpPr/>
              <p:nvPr/>
            </p:nvSpPr>
            <p:spPr>
              <a:xfrm>
                <a:off x="4068242" y="331800"/>
                <a:ext cx="500121" cy="894901"/>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0" name="Rectangle 29"/>
              <p:cNvSpPr/>
              <p:nvPr/>
            </p:nvSpPr>
            <p:spPr>
              <a:xfrm>
                <a:off x="6945129" y="322280"/>
                <a:ext cx="500121" cy="893314"/>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graphicFrame>
            <p:nvGraphicFramePr>
              <p:cNvPr id="33827" name="Object 30"/>
              <p:cNvGraphicFramePr>
                <a:graphicFrameLocks noChangeAspect="1"/>
              </p:cNvGraphicFramePr>
              <p:nvPr/>
            </p:nvGraphicFramePr>
            <p:xfrm>
              <a:off x="3363309" y="540165"/>
              <a:ext cx="508809" cy="542729"/>
            </p:xfrm>
            <a:graphic>
              <a:graphicData uri="http://schemas.openxmlformats.org/presentationml/2006/ole">
                <mc:AlternateContent xmlns:mc="http://schemas.openxmlformats.org/markup-compatibility/2006">
                  <mc:Choice xmlns:v="urn:schemas-microsoft-com:vml" Requires="v">
                    <p:oleObj spid="_x0000_s34043" name="Equation" r:id="rId11" imgW="190500" imgH="203200" progId="Equation.3">
                      <p:embed/>
                    </p:oleObj>
                  </mc:Choice>
                  <mc:Fallback>
                    <p:oleObj name="Equation" r:id="rId11" imgW="190500" imgH="20320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3309" y="540165"/>
                            <a:ext cx="508809" cy="54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8" name="Object 31"/>
              <p:cNvGraphicFramePr>
                <a:graphicFrameLocks noChangeAspect="1"/>
              </p:cNvGraphicFramePr>
              <p:nvPr/>
            </p:nvGraphicFramePr>
            <p:xfrm>
              <a:off x="6344038" y="486353"/>
              <a:ext cx="508809" cy="542729"/>
            </p:xfrm>
            <a:graphic>
              <a:graphicData uri="http://schemas.openxmlformats.org/presentationml/2006/ole">
                <mc:AlternateContent xmlns:mc="http://schemas.openxmlformats.org/markup-compatibility/2006">
                  <mc:Choice xmlns:v="urn:schemas-microsoft-com:vml" Requires="v">
                    <p:oleObj spid="_x0000_s34044" name="Equation" r:id="rId13" imgW="190500" imgH="203200" progId="Equation.3">
                      <p:embed/>
                    </p:oleObj>
                  </mc:Choice>
                  <mc:Fallback>
                    <p:oleObj name="Equation" r:id="rId13" imgW="190500" imgH="203200"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4038" y="486353"/>
                            <a:ext cx="508809" cy="54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821" name="Object 117"/>
            <p:cNvGraphicFramePr>
              <a:graphicFrameLocks noChangeAspect="1"/>
            </p:cNvGraphicFramePr>
            <p:nvPr/>
          </p:nvGraphicFramePr>
          <p:xfrm>
            <a:off x="3941956" y="2309626"/>
            <a:ext cx="1274762" cy="371475"/>
          </p:xfrm>
          <a:graphic>
            <a:graphicData uri="http://schemas.openxmlformats.org/presentationml/2006/ole">
              <mc:AlternateContent xmlns:mc="http://schemas.openxmlformats.org/markup-compatibility/2006">
                <mc:Choice xmlns:v="urn:schemas-microsoft-com:vml" Requires="v">
                  <p:oleObj spid="_x0000_s34045" name="Equation" r:id="rId15" imgW="698500" imgH="203200" progId="Equation.3">
                    <p:embed/>
                  </p:oleObj>
                </mc:Choice>
                <mc:Fallback>
                  <p:oleObj name="Equation" r:id="rId15" imgW="698500" imgH="203200" progId="Equation.3">
                    <p:embed/>
                    <p:pic>
                      <p:nvPicPr>
                        <p:cNvPr id="0" name="Object 1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41956" y="2309626"/>
                          <a:ext cx="12747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2" name="Object 118"/>
            <p:cNvGraphicFramePr>
              <a:graphicFrameLocks noChangeAspect="1"/>
            </p:cNvGraphicFramePr>
            <p:nvPr/>
          </p:nvGraphicFramePr>
          <p:xfrm>
            <a:off x="7430422" y="2309626"/>
            <a:ext cx="1274762" cy="371475"/>
          </p:xfrm>
          <a:graphic>
            <a:graphicData uri="http://schemas.openxmlformats.org/presentationml/2006/ole">
              <mc:AlternateContent xmlns:mc="http://schemas.openxmlformats.org/markup-compatibility/2006">
                <mc:Choice xmlns:v="urn:schemas-microsoft-com:vml" Requires="v">
                  <p:oleObj spid="_x0000_s34046" name="Equation" r:id="rId17" imgW="698500" imgH="203200" progId="Equation.3">
                    <p:embed/>
                  </p:oleObj>
                </mc:Choice>
                <mc:Fallback>
                  <p:oleObj name="Equation" r:id="rId17" imgW="698500" imgH="203200" progId="Equation.3">
                    <p:embed/>
                    <p:pic>
                      <p:nvPicPr>
                        <p:cNvPr id="0" name="Object 1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0422" y="2309626"/>
                          <a:ext cx="12747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2" name="Group 121"/>
          <p:cNvGrpSpPr>
            <a:grpSpLocks/>
          </p:cNvGrpSpPr>
          <p:nvPr/>
        </p:nvGrpSpPr>
        <p:grpSpPr bwMode="auto">
          <a:xfrm>
            <a:off x="5157788" y="2938463"/>
            <a:ext cx="3849687" cy="1555750"/>
            <a:chOff x="5157389" y="2937751"/>
            <a:chExt cx="3850192" cy="1556717"/>
          </a:xfrm>
        </p:grpSpPr>
        <p:grpSp>
          <p:nvGrpSpPr>
            <p:cNvPr id="33801" name="Group 97"/>
            <p:cNvGrpSpPr>
              <a:grpSpLocks/>
            </p:cNvGrpSpPr>
            <p:nvPr/>
          </p:nvGrpSpPr>
          <p:grpSpPr bwMode="auto">
            <a:xfrm>
              <a:off x="5157389" y="2937751"/>
              <a:ext cx="2633633" cy="1556717"/>
              <a:chOff x="4886240" y="2923482"/>
              <a:chExt cx="2633633" cy="1556717"/>
            </a:xfrm>
          </p:grpSpPr>
          <p:cxnSp>
            <p:nvCxnSpPr>
              <p:cNvPr id="97" name="Straight Arrow Connector 96"/>
              <p:cNvCxnSpPr/>
              <p:nvPr/>
            </p:nvCxnSpPr>
            <p:spPr>
              <a:xfrm flipH="1">
                <a:off x="5645164" y="2923482"/>
                <a:ext cx="338181" cy="5400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3804" name="Group 95"/>
              <p:cNvGrpSpPr>
                <a:grpSpLocks/>
              </p:cNvGrpSpPr>
              <p:nvPr/>
            </p:nvGrpSpPr>
            <p:grpSpPr bwMode="auto">
              <a:xfrm>
                <a:off x="4886240" y="3289050"/>
                <a:ext cx="2633633" cy="1191149"/>
                <a:chOff x="4886240" y="3289050"/>
                <a:chExt cx="2633633" cy="1191149"/>
              </a:xfrm>
            </p:grpSpPr>
            <p:grpSp>
              <p:nvGrpSpPr>
                <p:cNvPr id="33805" name="Group 80"/>
                <p:cNvGrpSpPr>
                  <a:grpSpLocks/>
                </p:cNvGrpSpPr>
                <p:nvPr/>
              </p:nvGrpSpPr>
              <p:grpSpPr bwMode="auto">
                <a:xfrm>
                  <a:off x="5325313" y="3289050"/>
                  <a:ext cx="2194560" cy="1188720"/>
                  <a:chOff x="3176911" y="2726872"/>
                  <a:chExt cx="2194560" cy="1188720"/>
                </a:xfrm>
              </p:grpSpPr>
              <p:grpSp>
                <p:nvGrpSpPr>
                  <p:cNvPr id="33807" name="Group 81"/>
                  <p:cNvGrpSpPr>
                    <a:grpSpLocks/>
                  </p:cNvGrpSpPr>
                  <p:nvPr/>
                </p:nvGrpSpPr>
                <p:grpSpPr bwMode="auto">
                  <a:xfrm>
                    <a:off x="3176911" y="2726872"/>
                    <a:ext cx="2194560" cy="1188720"/>
                    <a:chOff x="5524500" y="175717"/>
                    <a:chExt cx="2679700" cy="1555022"/>
                  </a:xfrm>
                </p:grpSpPr>
                <p:sp>
                  <p:nvSpPr>
                    <p:cNvPr id="84" name="Rectangle 83"/>
                    <p:cNvSpPr/>
                    <p:nvPr/>
                  </p:nvSpPr>
                  <p:spPr>
                    <a:xfrm>
                      <a:off x="5525382" y="175434"/>
                      <a:ext cx="2679275" cy="1554326"/>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85" name="Rectangle 84"/>
                    <p:cNvSpPr/>
                    <p:nvPr/>
                  </p:nvSpPr>
                  <p:spPr>
                    <a:xfrm>
                      <a:off x="6552890" y="391544"/>
                      <a:ext cx="622321" cy="1155354"/>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11" name="TextBox 85"/>
                    <p:cNvSpPr txBox="1">
                      <a:spLocks noChangeArrowheads="1"/>
                    </p:cNvSpPr>
                    <p:nvPr/>
                  </p:nvSpPr>
                  <p:spPr bwMode="auto">
                    <a:xfrm>
                      <a:off x="6703885" y="39833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3</a:t>
                      </a:r>
                    </a:p>
                  </p:txBody>
                </p:sp>
                <p:sp>
                  <p:nvSpPr>
                    <p:cNvPr id="33812" name="TextBox 86"/>
                    <p:cNvSpPr txBox="1">
                      <a:spLocks noChangeArrowheads="1"/>
                    </p:cNvSpPr>
                    <p:nvPr/>
                  </p:nvSpPr>
                  <p:spPr bwMode="auto">
                    <a:xfrm>
                      <a:off x="6703885" y="78694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4</a:t>
                      </a:r>
                    </a:p>
                  </p:txBody>
                </p:sp>
                <p:sp>
                  <p:nvSpPr>
                    <p:cNvPr id="88" name="Rectangle 87"/>
                    <p:cNvSpPr/>
                    <p:nvPr/>
                  </p:nvSpPr>
                  <p:spPr>
                    <a:xfrm>
                      <a:off x="5651397" y="391544"/>
                      <a:ext cx="622320" cy="1155354"/>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14" name="TextBox 88"/>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1</a:t>
                      </a:r>
                    </a:p>
                  </p:txBody>
                </p:sp>
                <p:sp>
                  <p:nvSpPr>
                    <p:cNvPr id="33815" name="TextBox 89"/>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2</a:t>
                      </a:r>
                    </a:p>
                  </p:txBody>
                </p:sp>
                <p:sp>
                  <p:nvSpPr>
                    <p:cNvPr id="91" name="Rectangle 90"/>
                    <p:cNvSpPr/>
                    <p:nvPr/>
                  </p:nvSpPr>
                  <p:spPr>
                    <a:xfrm>
                      <a:off x="7466015" y="385309"/>
                      <a:ext cx="624259" cy="1155354"/>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33817" name="TextBox 91"/>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5</a:t>
                      </a:r>
                    </a:p>
                  </p:txBody>
                </p:sp>
                <p:sp>
                  <p:nvSpPr>
                    <p:cNvPr id="33818" name="TextBox 92"/>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6</a:t>
                      </a:r>
                    </a:p>
                  </p:txBody>
                </p:sp>
                <p:sp>
                  <p:nvSpPr>
                    <p:cNvPr id="33819" name="TextBox 93"/>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7</a:t>
                      </a:r>
                    </a:p>
                  </p:txBody>
                </p:sp>
              </p:grpSp>
              <p:sp>
                <p:nvSpPr>
                  <p:cNvPr id="83" name="Rectangle 82"/>
                  <p:cNvSpPr/>
                  <p:nvPr/>
                </p:nvSpPr>
                <p:spPr>
                  <a:xfrm>
                    <a:off x="3280835" y="2875974"/>
                    <a:ext cx="500127" cy="894317"/>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grpSp>
            <p:graphicFrame>
              <p:nvGraphicFramePr>
                <p:cNvPr id="33806" name="Object 94"/>
                <p:cNvGraphicFramePr>
                  <a:graphicFrameLocks noChangeAspect="1"/>
                </p:cNvGraphicFramePr>
                <p:nvPr/>
              </p:nvGraphicFramePr>
              <p:xfrm>
                <a:off x="4886240" y="3937274"/>
                <a:ext cx="406400" cy="542925"/>
              </p:xfrm>
              <a:graphic>
                <a:graphicData uri="http://schemas.openxmlformats.org/presentationml/2006/ole">
                  <mc:AlternateContent xmlns:mc="http://schemas.openxmlformats.org/markup-compatibility/2006">
                    <mc:Choice xmlns:v="urn:schemas-microsoft-com:vml" Requires="v">
                      <p:oleObj spid="_x0000_s34047" name="Equation" r:id="rId19" imgW="152400" imgH="203200" progId="Equation.3">
                        <p:embed/>
                      </p:oleObj>
                    </mc:Choice>
                    <mc:Fallback>
                      <p:oleObj name="Equation" r:id="rId19" imgW="152400" imgH="203200" progId="Equation.3">
                        <p:embed/>
                        <p:pic>
                          <p:nvPicPr>
                            <p:cNvPr id="0" name="Object 9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86240" y="3937274"/>
                              <a:ext cx="4064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33802" name="Object 120"/>
            <p:cNvGraphicFramePr>
              <a:graphicFrameLocks noChangeAspect="1"/>
            </p:cNvGraphicFramePr>
            <p:nvPr/>
          </p:nvGraphicFramePr>
          <p:xfrm>
            <a:off x="7841713" y="4041144"/>
            <a:ext cx="1165868" cy="338262"/>
          </p:xfrm>
          <a:graphic>
            <a:graphicData uri="http://schemas.openxmlformats.org/presentationml/2006/ole">
              <mc:AlternateContent xmlns:mc="http://schemas.openxmlformats.org/markup-compatibility/2006">
                <mc:Choice xmlns:v="urn:schemas-microsoft-com:vml" Requires="v">
                  <p:oleObj spid="_x0000_s34048" name="Equation" r:id="rId21" imgW="673100" imgH="203200" progId="Equation.3">
                    <p:embed/>
                  </p:oleObj>
                </mc:Choice>
                <mc:Fallback>
                  <p:oleObj name="Equation" r:id="rId21" imgW="673100" imgH="203200" progId="Equation.3">
                    <p:embed/>
                    <p:pic>
                      <p:nvPicPr>
                        <p:cNvPr id="0" name="Object 1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1713" y="4041144"/>
                          <a:ext cx="1165868" cy="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a:grpSpLocks/>
          </p:cNvGrpSpPr>
          <p:nvPr/>
        </p:nvGrpSpPr>
        <p:grpSpPr bwMode="auto">
          <a:xfrm>
            <a:off x="2871788" y="2452688"/>
            <a:ext cx="4244975" cy="1830387"/>
            <a:chOff x="1016369" y="2424655"/>
            <a:chExt cx="4245350" cy="1829649"/>
          </a:xfrm>
        </p:grpSpPr>
        <p:grpSp>
          <p:nvGrpSpPr>
            <p:cNvPr id="34878" name="Group 76"/>
            <p:cNvGrpSpPr>
              <a:grpSpLocks/>
            </p:cNvGrpSpPr>
            <p:nvPr/>
          </p:nvGrpSpPr>
          <p:grpSpPr bwMode="auto">
            <a:xfrm>
              <a:off x="1016369" y="2424655"/>
              <a:ext cx="2714187" cy="1829649"/>
              <a:chOff x="1016369" y="2424655"/>
              <a:chExt cx="2714187" cy="1829649"/>
            </a:xfrm>
          </p:grpSpPr>
          <p:grpSp>
            <p:nvGrpSpPr>
              <p:cNvPr id="34880" name="Group 59"/>
              <p:cNvGrpSpPr>
                <a:grpSpLocks/>
              </p:cNvGrpSpPr>
              <p:nvPr/>
            </p:nvGrpSpPr>
            <p:grpSpPr bwMode="auto">
              <a:xfrm>
                <a:off x="1535996" y="2424655"/>
                <a:ext cx="2194560" cy="1829649"/>
                <a:chOff x="1379015" y="2438924"/>
                <a:chExt cx="2194560" cy="1829649"/>
              </a:xfrm>
            </p:grpSpPr>
            <p:cxnSp>
              <p:nvCxnSpPr>
                <p:cNvPr id="45" name="Straight Arrow Connector 44"/>
                <p:cNvCxnSpPr/>
                <p:nvPr/>
              </p:nvCxnSpPr>
              <p:spPr>
                <a:xfrm>
                  <a:off x="2475606" y="2438924"/>
                  <a:ext cx="0" cy="7347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4883" name="Group 45"/>
                <p:cNvGrpSpPr>
                  <a:grpSpLocks/>
                </p:cNvGrpSpPr>
                <p:nvPr/>
              </p:nvGrpSpPr>
              <p:grpSpPr bwMode="auto">
                <a:xfrm>
                  <a:off x="1379015" y="3079853"/>
                  <a:ext cx="2194560" cy="1188720"/>
                  <a:chOff x="8976832" y="2711036"/>
                  <a:chExt cx="2194560" cy="1188720"/>
                </a:xfrm>
              </p:grpSpPr>
              <p:grpSp>
                <p:nvGrpSpPr>
                  <p:cNvPr id="34884" name="Group 46"/>
                  <p:cNvGrpSpPr>
                    <a:grpSpLocks/>
                  </p:cNvGrpSpPr>
                  <p:nvPr/>
                </p:nvGrpSpPr>
                <p:grpSpPr bwMode="auto">
                  <a:xfrm>
                    <a:off x="8976832" y="2711036"/>
                    <a:ext cx="2194560" cy="1188720"/>
                    <a:chOff x="5524500" y="175717"/>
                    <a:chExt cx="2679700" cy="1555022"/>
                  </a:xfrm>
                </p:grpSpPr>
                <p:sp>
                  <p:nvSpPr>
                    <p:cNvPr id="49" name="Rectangle 48"/>
                    <p:cNvSpPr/>
                    <p:nvPr/>
                  </p:nvSpPr>
                  <p:spPr>
                    <a:xfrm>
                      <a:off x="5523927" y="175929"/>
                      <a:ext cx="2681101" cy="155481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Rectangle 49"/>
                    <p:cNvSpPr/>
                    <p:nvPr/>
                  </p:nvSpPr>
                  <p:spPr>
                    <a:xfrm>
                      <a:off x="6551392" y="391817"/>
                      <a:ext cx="624233" cy="1156247"/>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88" name="TextBox 50"/>
                    <p:cNvSpPr txBox="1">
                      <a:spLocks noChangeArrowheads="1"/>
                    </p:cNvSpPr>
                    <p:nvPr/>
                  </p:nvSpPr>
                  <p:spPr bwMode="auto">
                    <a:xfrm>
                      <a:off x="6703885" y="514629"/>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4889" name="TextBox 51"/>
                    <p:cNvSpPr txBox="1">
                      <a:spLocks noChangeArrowheads="1"/>
                    </p:cNvSpPr>
                    <p:nvPr/>
                  </p:nvSpPr>
                  <p:spPr bwMode="auto">
                    <a:xfrm>
                      <a:off x="6703885" y="969690"/>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53" name="Rectangle 52"/>
                    <p:cNvSpPr/>
                    <p:nvPr/>
                  </p:nvSpPr>
                  <p:spPr>
                    <a:xfrm>
                      <a:off x="5649938" y="391817"/>
                      <a:ext cx="624233" cy="1156247"/>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91" name="TextBox 53"/>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4892" name="TextBox 54"/>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56" name="Rectangle 55"/>
                    <p:cNvSpPr/>
                    <p:nvPr/>
                  </p:nvSpPr>
                  <p:spPr>
                    <a:xfrm>
                      <a:off x="7466416" y="385589"/>
                      <a:ext cx="624233" cy="1156248"/>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94" name="TextBox 56"/>
                    <p:cNvSpPr txBox="1">
                      <a:spLocks noChangeArrowheads="1"/>
                    </p:cNvSpPr>
                    <p:nvPr/>
                  </p:nvSpPr>
                  <p:spPr bwMode="auto">
                    <a:xfrm>
                      <a:off x="7618285" y="322062"/>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sp>
                  <p:nvSpPr>
                    <p:cNvPr id="34895" name="TextBox 57"/>
                    <p:cNvSpPr txBox="1">
                      <a:spLocks noChangeArrowheads="1"/>
                    </p:cNvSpPr>
                    <p:nvPr/>
                  </p:nvSpPr>
                  <p:spPr bwMode="auto">
                    <a:xfrm>
                      <a:off x="7618285" y="735772"/>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4896" name="TextBox 58"/>
                    <p:cNvSpPr txBox="1">
                      <a:spLocks noChangeArrowheads="1"/>
                    </p:cNvSpPr>
                    <p:nvPr/>
                  </p:nvSpPr>
                  <p:spPr bwMode="auto">
                    <a:xfrm>
                      <a:off x="7628770"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grpSp>
              <p:sp>
                <p:nvSpPr>
                  <p:cNvPr id="48" name="Rectangle 47"/>
                  <p:cNvSpPr/>
                  <p:nvPr/>
                </p:nvSpPr>
                <p:spPr>
                  <a:xfrm>
                    <a:off x="9824163" y="2863537"/>
                    <a:ext cx="500107" cy="893402"/>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graphicFrame>
            <p:nvGraphicFramePr>
              <p:cNvPr id="34881" name="Object 74"/>
              <p:cNvGraphicFramePr>
                <a:graphicFrameLocks noChangeAspect="1"/>
              </p:cNvGraphicFramePr>
              <p:nvPr/>
            </p:nvGraphicFramePr>
            <p:xfrm>
              <a:off x="1016369" y="3422531"/>
              <a:ext cx="473075" cy="542925"/>
            </p:xfrm>
            <a:graphic>
              <a:graphicData uri="http://schemas.openxmlformats.org/presentationml/2006/ole">
                <mc:AlternateContent xmlns:mc="http://schemas.openxmlformats.org/markup-compatibility/2006">
                  <mc:Choice xmlns:v="urn:schemas-microsoft-com:vml" Requires="v">
                    <p:oleObj spid="_x0000_s34975" name="Equation" r:id="rId3" imgW="177800" imgH="203200" progId="Equation.3">
                      <p:embed/>
                    </p:oleObj>
                  </mc:Choice>
                  <mc:Fallback>
                    <p:oleObj name="Equation" r:id="rId3" imgW="177800" imgH="203200" progId="Equation.3">
                      <p:embed/>
                      <p:pic>
                        <p:nvPicPr>
                          <p:cNvPr id="0"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369" y="3422531"/>
                            <a:ext cx="4730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879" name="Object 78"/>
            <p:cNvGraphicFramePr>
              <a:graphicFrameLocks noChangeAspect="1"/>
            </p:cNvGraphicFramePr>
            <p:nvPr/>
          </p:nvGraphicFramePr>
          <p:xfrm>
            <a:off x="3717722" y="3546788"/>
            <a:ext cx="1543997" cy="432020"/>
          </p:xfrm>
          <a:graphic>
            <a:graphicData uri="http://schemas.openxmlformats.org/presentationml/2006/ole">
              <mc:AlternateContent xmlns:mc="http://schemas.openxmlformats.org/markup-compatibility/2006">
                <mc:Choice xmlns:v="urn:schemas-microsoft-com:vml" Requires="v">
                  <p:oleObj spid="_x0000_s34976" name="Equation" r:id="rId5" imgW="685800" imgH="203200" progId="Equation.3">
                    <p:embed/>
                  </p:oleObj>
                </mc:Choice>
                <mc:Fallback>
                  <p:oleObj name="Equation" r:id="rId5" imgW="685800" imgH="203200" progId="Equation.3">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7722" y="3546788"/>
                          <a:ext cx="1543997" cy="43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18" name="Title 1"/>
          <p:cNvSpPr>
            <a:spLocks noGrp="1"/>
          </p:cNvSpPr>
          <p:nvPr>
            <p:ph type="title"/>
          </p:nvPr>
        </p:nvSpPr>
        <p:spPr/>
        <p:txBody>
          <a:bodyPr/>
          <a:lstStyle/>
          <a:p>
            <a:pPr eaLnBrk="1" hangingPunct="1"/>
            <a:r>
              <a:rPr lang="en-US">
                <a:latin typeface="Tahoma" charset="0"/>
              </a:rPr>
              <a:t>Path Generation</a:t>
            </a:r>
          </a:p>
        </p:txBody>
      </p:sp>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1E88C3E8-1703-6049-9741-D8B1871BD133}" type="slidenum">
              <a:rPr lang="en-US" sz="2000">
                <a:solidFill>
                  <a:srgbClr val="FFFFFF"/>
                </a:solidFill>
              </a:rPr>
              <a:pPr eaLnBrk="1" fontAlgn="base" hangingPunct="1">
                <a:spcBef>
                  <a:spcPct val="0"/>
                </a:spcBef>
                <a:spcAft>
                  <a:spcPct val="0"/>
                </a:spcAft>
              </a:pPr>
              <a:t>21</a:t>
            </a:fld>
            <a:endParaRPr lang="en-US" sz="2000">
              <a:solidFill>
                <a:srgbClr val="FFFFFF"/>
              </a:solidFill>
            </a:endParaRPr>
          </a:p>
        </p:txBody>
      </p:sp>
      <p:grpSp>
        <p:nvGrpSpPr>
          <p:cNvPr id="33" name="Group 32"/>
          <p:cNvGrpSpPr>
            <a:grpSpLocks/>
          </p:cNvGrpSpPr>
          <p:nvPr/>
        </p:nvGrpSpPr>
        <p:grpSpPr bwMode="auto">
          <a:xfrm>
            <a:off x="1870075" y="981075"/>
            <a:ext cx="5254625" cy="1189038"/>
            <a:chOff x="-156981" y="980289"/>
            <a:chExt cx="5255824" cy="1189858"/>
          </a:xfrm>
        </p:grpSpPr>
        <p:grpSp>
          <p:nvGrpSpPr>
            <p:cNvPr id="34850" name="Group 4"/>
            <p:cNvGrpSpPr>
              <a:grpSpLocks/>
            </p:cNvGrpSpPr>
            <p:nvPr/>
          </p:nvGrpSpPr>
          <p:grpSpPr bwMode="auto">
            <a:xfrm>
              <a:off x="2904283" y="981427"/>
              <a:ext cx="2194560" cy="1188720"/>
              <a:chOff x="5524500" y="175717"/>
              <a:chExt cx="2679700" cy="1555022"/>
            </a:xfrm>
          </p:grpSpPr>
          <p:sp>
            <p:nvSpPr>
              <p:cNvPr id="6" name="Rectangle 5"/>
              <p:cNvSpPr/>
              <p:nvPr/>
            </p:nvSpPr>
            <p:spPr>
              <a:xfrm>
                <a:off x="5524664" y="176307"/>
                <a:ext cx="2679536" cy="1554432"/>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552272" y="392432"/>
                <a:ext cx="622382" cy="1155433"/>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69" name="TextBox 7"/>
              <p:cNvSpPr txBox="1">
                <a:spLocks noChangeArrowheads="1"/>
              </p:cNvSpPr>
              <p:nvPr/>
            </p:nvSpPr>
            <p:spPr bwMode="auto">
              <a:xfrm>
                <a:off x="67038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4870" name="TextBox 8"/>
              <p:cNvSpPr txBox="1">
                <a:spLocks noChangeArrowheads="1"/>
              </p:cNvSpPr>
              <p:nvPr/>
            </p:nvSpPr>
            <p:spPr bwMode="auto">
              <a:xfrm>
                <a:off x="6703885" y="9885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10" name="Rectangle 9"/>
              <p:cNvSpPr/>
              <p:nvPr/>
            </p:nvSpPr>
            <p:spPr>
              <a:xfrm>
                <a:off x="5650692" y="392432"/>
                <a:ext cx="622381" cy="115543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72" name="TextBox 10"/>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4873" name="TextBox 11"/>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13" name="Rectangle 12"/>
              <p:cNvSpPr/>
              <p:nvPr/>
            </p:nvSpPr>
            <p:spPr>
              <a:xfrm>
                <a:off x="7465486" y="386197"/>
                <a:ext cx="624320" cy="1155433"/>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75" name="TextBox 13"/>
              <p:cNvSpPr txBox="1">
                <a:spLocks noChangeArrowheads="1"/>
              </p:cNvSpPr>
              <p:nvPr/>
            </p:nvSpPr>
            <p:spPr bwMode="auto">
              <a:xfrm>
                <a:off x="7618285" y="4106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sp>
            <p:nvSpPr>
              <p:cNvPr id="34876" name="TextBox 14"/>
              <p:cNvSpPr txBox="1">
                <a:spLocks noChangeArrowheads="1"/>
              </p:cNvSpPr>
              <p:nvPr/>
            </p:nvSpPr>
            <p:spPr bwMode="auto">
              <a:xfrm>
                <a:off x="7618285" y="7789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4877" name="TextBox 15"/>
              <p:cNvSpPr txBox="1">
                <a:spLocks noChangeArrowheads="1"/>
              </p:cNvSpPr>
              <p:nvPr/>
            </p:nvSpPr>
            <p:spPr bwMode="auto">
              <a:xfrm>
                <a:off x="7630985" y="110543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grpSp>
        <p:grpSp>
          <p:nvGrpSpPr>
            <p:cNvPr id="34851" name="Group 16"/>
            <p:cNvGrpSpPr>
              <a:grpSpLocks/>
            </p:cNvGrpSpPr>
            <p:nvPr/>
          </p:nvGrpSpPr>
          <p:grpSpPr bwMode="auto">
            <a:xfrm>
              <a:off x="266700" y="980289"/>
              <a:ext cx="2194560" cy="1188720"/>
              <a:chOff x="5524500" y="151639"/>
              <a:chExt cx="2679700" cy="1555022"/>
            </a:xfrm>
          </p:grpSpPr>
          <p:sp>
            <p:nvSpPr>
              <p:cNvPr id="18" name="Rectangle 17"/>
              <p:cNvSpPr/>
              <p:nvPr/>
            </p:nvSpPr>
            <p:spPr>
              <a:xfrm>
                <a:off x="5524841" y="151639"/>
                <a:ext cx="2679536" cy="1554432"/>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6552449" y="390623"/>
                <a:ext cx="622381" cy="1155433"/>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58" name="TextBox 19"/>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4859" name="TextBox 20"/>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22" name="Rectangle 21"/>
              <p:cNvSpPr/>
              <p:nvPr/>
            </p:nvSpPr>
            <p:spPr>
              <a:xfrm>
                <a:off x="5650868" y="390623"/>
                <a:ext cx="622382" cy="115543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61" name="TextBox 22"/>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4862" name="TextBox 23"/>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25" name="Rectangle 24"/>
              <p:cNvSpPr/>
              <p:nvPr/>
            </p:nvSpPr>
            <p:spPr>
              <a:xfrm>
                <a:off x="7465662" y="384388"/>
                <a:ext cx="624320" cy="1155433"/>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64" name="TextBox 25"/>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4865" name="TextBox 26"/>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4866" name="TextBox 27"/>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sp>
          <p:nvSpPr>
            <p:cNvPr id="29" name="Rectangle 28"/>
            <p:cNvSpPr/>
            <p:nvPr/>
          </p:nvSpPr>
          <p:spPr>
            <a:xfrm>
              <a:off x="1113309" y="1159801"/>
              <a:ext cx="500177" cy="894378"/>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3755512" y="1129617"/>
              <a:ext cx="500177" cy="894379"/>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34854" name="Object 30"/>
            <p:cNvGraphicFramePr>
              <a:graphicFrameLocks noChangeAspect="1"/>
            </p:cNvGraphicFramePr>
            <p:nvPr/>
          </p:nvGraphicFramePr>
          <p:xfrm>
            <a:off x="2455870" y="1246114"/>
            <a:ext cx="508809" cy="542729"/>
          </p:xfrm>
          <a:graphic>
            <a:graphicData uri="http://schemas.openxmlformats.org/presentationml/2006/ole">
              <mc:AlternateContent xmlns:mc="http://schemas.openxmlformats.org/markup-compatibility/2006">
                <mc:Choice xmlns:v="urn:schemas-microsoft-com:vml" Requires="v">
                  <p:oleObj spid="_x0000_s34977" name="Equation" r:id="rId7" imgW="190500" imgH="203200" progId="Equation.3">
                    <p:embed/>
                  </p:oleObj>
                </mc:Choice>
                <mc:Fallback>
                  <p:oleObj name="Equation" r:id="rId7" imgW="190500" imgH="203200"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5870" y="1246114"/>
                          <a:ext cx="508809" cy="54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55" name="Object 31"/>
            <p:cNvGraphicFramePr>
              <a:graphicFrameLocks noChangeAspect="1"/>
            </p:cNvGraphicFramePr>
            <p:nvPr/>
          </p:nvGraphicFramePr>
          <p:xfrm>
            <a:off x="-156981" y="1246114"/>
            <a:ext cx="476250" cy="611187"/>
          </p:xfrm>
          <a:graphic>
            <a:graphicData uri="http://schemas.openxmlformats.org/presentationml/2006/ole">
              <mc:AlternateContent xmlns:mc="http://schemas.openxmlformats.org/markup-compatibility/2006">
                <mc:Choice xmlns:v="urn:schemas-microsoft-com:vml" Requires="v">
                  <p:oleObj spid="_x0000_s34978" name="Equation" r:id="rId9" imgW="177800" imgH="228600" progId="Equation.3">
                    <p:embed/>
                  </p:oleObj>
                </mc:Choice>
                <mc:Fallback>
                  <p:oleObj name="Equation" r:id="rId9" imgW="177800" imgH="22860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981" y="1246114"/>
                          <a:ext cx="4762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4" name="Group 43"/>
          <p:cNvGrpSpPr>
            <a:grpSpLocks/>
          </p:cNvGrpSpPr>
          <p:nvPr/>
        </p:nvGrpSpPr>
        <p:grpSpPr bwMode="auto">
          <a:xfrm>
            <a:off x="3425825" y="2044700"/>
            <a:ext cx="2638425" cy="890588"/>
            <a:chOff x="1385683" y="2058685"/>
            <a:chExt cx="2637583" cy="891193"/>
          </a:xfrm>
        </p:grpSpPr>
        <p:cxnSp>
          <p:nvCxnSpPr>
            <p:cNvPr id="34" name="Curved Connector 33"/>
            <p:cNvCxnSpPr>
              <a:endCxn id="39" idx="1"/>
            </p:cNvCxnSpPr>
            <p:nvPr/>
          </p:nvCxnSpPr>
          <p:spPr>
            <a:xfrm rot="16200000" flipH="1">
              <a:off x="1294123" y="2167720"/>
              <a:ext cx="617957" cy="434836"/>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Curved Connector 34"/>
            <p:cNvCxnSpPr>
              <a:endCxn id="40" idx="3"/>
            </p:cNvCxnSpPr>
            <p:nvPr/>
          </p:nvCxnSpPr>
          <p:spPr>
            <a:xfrm rot="5400000">
              <a:off x="3219138" y="1889987"/>
              <a:ext cx="635431" cy="972826"/>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4842" name="Group 35"/>
            <p:cNvGrpSpPr>
              <a:grpSpLocks/>
            </p:cNvGrpSpPr>
            <p:nvPr/>
          </p:nvGrpSpPr>
          <p:grpSpPr bwMode="auto">
            <a:xfrm>
              <a:off x="1819831" y="2437814"/>
              <a:ext cx="1229868" cy="512064"/>
              <a:chOff x="9436681" y="1747919"/>
              <a:chExt cx="1229868" cy="512064"/>
            </a:xfrm>
          </p:grpSpPr>
          <p:grpSp>
            <p:nvGrpSpPr>
              <p:cNvPr id="34843" name="Group 36"/>
              <p:cNvGrpSpPr>
                <a:grpSpLocks/>
              </p:cNvGrpSpPr>
              <p:nvPr/>
            </p:nvGrpSpPr>
            <p:grpSpPr bwMode="auto">
              <a:xfrm>
                <a:off x="9436681" y="1747919"/>
                <a:ext cx="1229868" cy="512064"/>
                <a:chOff x="3923493" y="1981200"/>
                <a:chExt cx="1229868" cy="512064"/>
              </a:xfrm>
            </p:grpSpPr>
            <p:sp>
              <p:nvSpPr>
                <p:cNvPr id="39" name="Rectangle 38"/>
                <p:cNvSpPr/>
                <p:nvPr/>
              </p:nvSpPr>
              <p:spPr>
                <a:xfrm>
                  <a:off x="3924181" y="1981741"/>
                  <a:ext cx="887130" cy="511523"/>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a:xfrm>
                  <a:off x="4266971" y="1981741"/>
                  <a:ext cx="887130" cy="511523"/>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47" name="TextBox 40"/>
                <p:cNvSpPr txBox="1">
                  <a:spLocks noChangeArrowheads="1"/>
                </p:cNvSpPr>
                <p:nvPr/>
              </p:nvSpPr>
              <p:spPr bwMode="auto">
                <a:xfrm>
                  <a:off x="4270352"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4848" name="TextBox 41"/>
                <p:cNvSpPr txBox="1">
                  <a:spLocks noChangeArrowheads="1"/>
                </p:cNvSpPr>
                <p:nvPr/>
              </p:nvSpPr>
              <p:spPr bwMode="auto">
                <a:xfrm>
                  <a:off x="4562452"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34849" name="TextBox 42"/>
                <p:cNvSpPr txBox="1">
                  <a:spLocks noChangeArrowheads="1"/>
                </p:cNvSpPr>
                <p:nvPr/>
              </p:nvSpPr>
              <p:spPr bwMode="auto">
                <a:xfrm>
                  <a:off x="3965552" y="20659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sp>
            <p:nvSpPr>
              <p:cNvPr id="38" name="Rectangle 37"/>
              <p:cNvSpPr/>
              <p:nvPr/>
            </p:nvSpPr>
            <p:spPr>
              <a:xfrm>
                <a:off x="9778573" y="1753226"/>
                <a:ext cx="539578" cy="501991"/>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nvGrpSpPr>
          <p:cNvPr id="82" name="Group 81"/>
          <p:cNvGrpSpPr>
            <a:grpSpLocks/>
          </p:cNvGrpSpPr>
          <p:nvPr/>
        </p:nvGrpSpPr>
        <p:grpSpPr bwMode="auto">
          <a:xfrm>
            <a:off x="2871788" y="4349750"/>
            <a:ext cx="4187825" cy="1546225"/>
            <a:chOff x="1016369" y="4350022"/>
            <a:chExt cx="4188266" cy="1545374"/>
          </a:xfrm>
        </p:grpSpPr>
        <p:grpSp>
          <p:nvGrpSpPr>
            <p:cNvPr id="34823" name="Group 77"/>
            <p:cNvGrpSpPr>
              <a:grpSpLocks/>
            </p:cNvGrpSpPr>
            <p:nvPr/>
          </p:nvGrpSpPr>
          <p:grpSpPr bwMode="auto">
            <a:xfrm>
              <a:off x="1016369" y="4350022"/>
              <a:ext cx="2721804" cy="1545374"/>
              <a:chOff x="1016369" y="4350022"/>
              <a:chExt cx="2721804" cy="1545374"/>
            </a:xfrm>
          </p:grpSpPr>
          <p:grpSp>
            <p:nvGrpSpPr>
              <p:cNvPr id="34825" name="Group 73"/>
              <p:cNvGrpSpPr>
                <a:grpSpLocks/>
              </p:cNvGrpSpPr>
              <p:nvPr/>
            </p:nvGrpSpPr>
            <p:grpSpPr bwMode="auto">
              <a:xfrm>
                <a:off x="1543613" y="4350022"/>
                <a:ext cx="2194560" cy="1545374"/>
                <a:chOff x="1643510" y="4350022"/>
                <a:chExt cx="2194560" cy="1545374"/>
              </a:xfrm>
            </p:grpSpPr>
            <p:grpSp>
              <p:nvGrpSpPr>
                <p:cNvPr id="34827" name="Group 60"/>
                <p:cNvGrpSpPr>
                  <a:grpSpLocks/>
                </p:cNvGrpSpPr>
                <p:nvPr/>
              </p:nvGrpSpPr>
              <p:grpSpPr bwMode="auto">
                <a:xfrm>
                  <a:off x="1643510" y="4706676"/>
                  <a:ext cx="2194560" cy="1188720"/>
                  <a:chOff x="5524500" y="175717"/>
                  <a:chExt cx="2679700" cy="1555022"/>
                </a:xfrm>
              </p:grpSpPr>
              <p:sp>
                <p:nvSpPr>
                  <p:cNvPr id="62" name="Rectangle 61"/>
                  <p:cNvSpPr/>
                  <p:nvPr/>
                </p:nvSpPr>
                <p:spPr>
                  <a:xfrm>
                    <a:off x="5524331" y="176159"/>
                    <a:ext cx="2679207" cy="155458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 name="Rectangle 62"/>
                  <p:cNvSpPr/>
                  <p:nvPr/>
                </p:nvSpPr>
                <p:spPr>
                  <a:xfrm>
                    <a:off x="6551813" y="392015"/>
                    <a:ext cx="622304" cy="1156076"/>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31" name="TextBox 63"/>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4832" name="TextBox 64"/>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66" name="Rectangle 65"/>
                  <p:cNvSpPr/>
                  <p:nvPr/>
                </p:nvSpPr>
                <p:spPr>
                  <a:xfrm>
                    <a:off x="5650343" y="392015"/>
                    <a:ext cx="622305" cy="1156076"/>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34" name="TextBox 66"/>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4835" name="TextBox 67"/>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69" name="Rectangle 68"/>
                  <p:cNvSpPr/>
                  <p:nvPr/>
                </p:nvSpPr>
                <p:spPr>
                  <a:xfrm>
                    <a:off x="7464914" y="385788"/>
                    <a:ext cx="624244" cy="1156077"/>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37" name="TextBox 69"/>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4838" name="TextBox 70"/>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4839" name="TextBox 71"/>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cxnSp>
              <p:nvCxnSpPr>
                <p:cNvPr id="73" name="Straight Arrow Connector 72"/>
                <p:cNvCxnSpPr/>
                <p:nvPr/>
              </p:nvCxnSpPr>
              <p:spPr>
                <a:xfrm>
                  <a:off x="2740449" y="4350022"/>
                  <a:ext cx="0" cy="2919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34826" name="Object 75"/>
              <p:cNvGraphicFramePr>
                <a:graphicFrameLocks noChangeAspect="1"/>
              </p:cNvGraphicFramePr>
              <p:nvPr/>
            </p:nvGraphicFramePr>
            <p:xfrm>
              <a:off x="1016369" y="4988106"/>
              <a:ext cx="473075" cy="611188"/>
            </p:xfrm>
            <a:graphic>
              <a:graphicData uri="http://schemas.openxmlformats.org/presentationml/2006/ole">
                <mc:AlternateContent xmlns:mc="http://schemas.openxmlformats.org/markup-compatibility/2006">
                  <mc:Choice xmlns:v="urn:schemas-microsoft-com:vml" Requires="v">
                    <p:oleObj spid="_x0000_s34979" name="Equation" r:id="rId11" imgW="177800" imgH="228600" progId="Equation.3">
                      <p:embed/>
                    </p:oleObj>
                  </mc:Choice>
                  <mc:Fallback>
                    <p:oleObj name="Equation" r:id="rId11" imgW="177800" imgH="228600" progId="Equation.3">
                      <p:embed/>
                      <p:pic>
                        <p:nvPicPr>
                          <p:cNvPr id="0" name="Object 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369" y="4988106"/>
                            <a:ext cx="4730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824" name="Object 79"/>
            <p:cNvGraphicFramePr>
              <a:graphicFrameLocks noChangeAspect="1"/>
            </p:cNvGraphicFramePr>
            <p:nvPr/>
          </p:nvGraphicFramePr>
          <p:xfrm>
            <a:off x="3730284" y="5044031"/>
            <a:ext cx="1474351" cy="482515"/>
          </p:xfrm>
          <a:graphic>
            <a:graphicData uri="http://schemas.openxmlformats.org/presentationml/2006/ole">
              <mc:AlternateContent xmlns:mc="http://schemas.openxmlformats.org/markup-compatibility/2006">
                <mc:Choice xmlns:v="urn:schemas-microsoft-com:vml" Requires="v">
                  <p:oleObj spid="_x0000_s34980" name="Equation" r:id="rId13" imgW="698500" imgH="228600" progId="Equation.3">
                    <p:embed/>
                  </p:oleObj>
                </mc:Choice>
                <mc:Fallback>
                  <p:oleObj name="Equation" r:id="rId13" imgW="698500" imgH="228600" progId="Equation.3">
                    <p:embed/>
                    <p:pic>
                      <p:nvPicPr>
                        <p:cNvPr id="0" name="Object 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0284" y="5044031"/>
                          <a:ext cx="1474351" cy="48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eaLnBrk="1" hangingPunct="1"/>
            <a:r>
              <a:rPr lang="en-US">
                <a:latin typeface="Tahoma" charset="0"/>
              </a:rPr>
              <a:t>Path Generation</a:t>
            </a:r>
          </a:p>
        </p:txBody>
      </p:sp>
      <p:sp>
        <p:nvSpPr>
          <p:cNvPr id="3584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8BAB5C7-350A-3B48-AD67-F0DC45B00B9B}" type="slidenum">
              <a:rPr lang="en-US" sz="2000">
                <a:solidFill>
                  <a:srgbClr val="FFFFFF"/>
                </a:solidFill>
              </a:rPr>
              <a:pPr eaLnBrk="1" fontAlgn="base" hangingPunct="1">
                <a:spcBef>
                  <a:spcPct val="0"/>
                </a:spcBef>
                <a:spcAft>
                  <a:spcPct val="0"/>
                </a:spcAft>
              </a:pPr>
              <a:t>22</a:t>
            </a:fld>
            <a:endParaRPr lang="en-US" sz="2000">
              <a:solidFill>
                <a:srgbClr val="FFFFFF"/>
              </a:solidFill>
            </a:endParaRPr>
          </a:p>
        </p:txBody>
      </p:sp>
      <p:grpSp>
        <p:nvGrpSpPr>
          <p:cNvPr id="35843" name="Group 76"/>
          <p:cNvGrpSpPr>
            <a:grpSpLocks/>
          </p:cNvGrpSpPr>
          <p:nvPr/>
        </p:nvGrpSpPr>
        <p:grpSpPr bwMode="auto">
          <a:xfrm>
            <a:off x="1995488" y="915988"/>
            <a:ext cx="5027612" cy="5084762"/>
            <a:chOff x="1995389" y="915599"/>
            <a:chExt cx="5027824" cy="5085445"/>
          </a:xfrm>
        </p:grpSpPr>
        <p:grpSp>
          <p:nvGrpSpPr>
            <p:cNvPr id="35844" name="Group 72"/>
            <p:cNvGrpSpPr>
              <a:grpSpLocks/>
            </p:cNvGrpSpPr>
            <p:nvPr/>
          </p:nvGrpSpPr>
          <p:grpSpPr bwMode="auto">
            <a:xfrm>
              <a:off x="2044475" y="915599"/>
              <a:ext cx="4978738" cy="5085445"/>
              <a:chOff x="1973120" y="929868"/>
              <a:chExt cx="4978738" cy="5085445"/>
            </a:xfrm>
          </p:grpSpPr>
          <p:grpSp>
            <p:nvGrpSpPr>
              <p:cNvPr id="35847" name="Group 4"/>
              <p:cNvGrpSpPr>
                <a:grpSpLocks/>
              </p:cNvGrpSpPr>
              <p:nvPr/>
            </p:nvGrpSpPr>
            <p:grpSpPr bwMode="auto">
              <a:xfrm>
                <a:off x="4610703" y="929868"/>
                <a:ext cx="2194560" cy="1188720"/>
                <a:chOff x="5524500" y="175717"/>
                <a:chExt cx="2679700" cy="1555022"/>
              </a:xfrm>
            </p:grpSpPr>
            <p:sp>
              <p:nvSpPr>
                <p:cNvPr id="6" name="Rectangle 5"/>
                <p:cNvSpPr/>
                <p:nvPr/>
              </p:nvSpPr>
              <p:spPr>
                <a:xfrm>
                  <a:off x="5523882" y="175717"/>
                  <a:ext cx="2680976" cy="1555646"/>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551299" y="391721"/>
                  <a:ext cx="624204" cy="1156869"/>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906" name="TextBox 7"/>
                <p:cNvSpPr txBox="1">
                  <a:spLocks noChangeArrowheads="1"/>
                </p:cNvSpPr>
                <p:nvPr/>
              </p:nvSpPr>
              <p:spPr bwMode="auto">
                <a:xfrm>
                  <a:off x="67038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5907" name="TextBox 8"/>
                <p:cNvSpPr txBox="1">
                  <a:spLocks noChangeArrowheads="1"/>
                </p:cNvSpPr>
                <p:nvPr/>
              </p:nvSpPr>
              <p:spPr bwMode="auto">
                <a:xfrm>
                  <a:off x="6703885" y="9885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10" name="Rectangle 9"/>
                <p:cNvSpPr/>
                <p:nvPr/>
              </p:nvSpPr>
              <p:spPr>
                <a:xfrm>
                  <a:off x="5649885" y="391721"/>
                  <a:ext cx="624204" cy="1156869"/>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909" name="TextBox 10"/>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5910" name="TextBox 11"/>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13" name="Rectangle 12"/>
                <p:cNvSpPr/>
                <p:nvPr/>
              </p:nvSpPr>
              <p:spPr>
                <a:xfrm>
                  <a:off x="7466282" y="385490"/>
                  <a:ext cx="624204" cy="1156870"/>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912" name="TextBox 13"/>
                <p:cNvSpPr txBox="1">
                  <a:spLocks noChangeArrowheads="1"/>
                </p:cNvSpPr>
                <p:nvPr/>
              </p:nvSpPr>
              <p:spPr bwMode="auto">
                <a:xfrm>
                  <a:off x="7618285" y="4106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sp>
              <p:nvSpPr>
                <p:cNvPr id="35913" name="TextBox 14"/>
                <p:cNvSpPr txBox="1">
                  <a:spLocks noChangeArrowheads="1"/>
                </p:cNvSpPr>
                <p:nvPr/>
              </p:nvSpPr>
              <p:spPr bwMode="auto">
                <a:xfrm>
                  <a:off x="7618285" y="77896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5914" name="TextBox 15"/>
                <p:cNvSpPr txBox="1">
                  <a:spLocks noChangeArrowheads="1"/>
                </p:cNvSpPr>
                <p:nvPr/>
              </p:nvSpPr>
              <p:spPr bwMode="auto">
                <a:xfrm>
                  <a:off x="7630985" y="110543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grpSp>
          <p:cxnSp>
            <p:nvCxnSpPr>
              <p:cNvPr id="17" name="Straight Arrow Connector 16"/>
              <p:cNvCxnSpPr>
                <a:stCxn id="46" idx="2"/>
                <a:endCxn id="62" idx="0"/>
              </p:cNvCxnSpPr>
              <p:nvPr/>
            </p:nvCxnSpPr>
            <p:spPr>
              <a:xfrm>
                <a:off x="4426039" y="2898632"/>
                <a:ext cx="663603" cy="37946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5849" name="Group 17"/>
              <p:cNvGrpSpPr>
                <a:grpSpLocks/>
              </p:cNvGrpSpPr>
              <p:nvPr/>
            </p:nvGrpSpPr>
            <p:grpSpPr bwMode="auto">
              <a:xfrm>
                <a:off x="3284285" y="4826593"/>
                <a:ext cx="2194560" cy="1188720"/>
                <a:chOff x="5524500" y="175717"/>
                <a:chExt cx="2679700" cy="1555022"/>
              </a:xfrm>
            </p:grpSpPr>
            <p:sp>
              <p:nvSpPr>
                <p:cNvPr id="19" name="Rectangle 18"/>
                <p:cNvSpPr/>
                <p:nvPr/>
              </p:nvSpPr>
              <p:spPr>
                <a:xfrm>
                  <a:off x="5524858" y="175093"/>
                  <a:ext cx="2679038" cy="1555646"/>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6552275" y="391097"/>
                  <a:ext cx="622266" cy="1156869"/>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95" name="TextBox 20"/>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5896" name="TextBox 21"/>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23" name="Rectangle 22"/>
                <p:cNvSpPr/>
                <p:nvPr/>
              </p:nvSpPr>
              <p:spPr>
                <a:xfrm>
                  <a:off x="5650862" y="391097"/>
                  <a:ext cx="622265" cy="1156869"/>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98" name="TextBox 23"/>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5899" name="TextBox 24"/>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26" name="Rectangle 25"/>
                <p:cNvSpPr/>
                <p:nvPr/>
              </p:nvSpPr>
              <p:spPr>
                <a:xfrm>
                  <a:off x="7465319" y="384866"/>
                  <a:ext cx="624204" cy="1156870"/>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901" name="TextBox 26"/>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5902" name="TextBox 27"/>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5903" name="TextBox 28"/>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cxnSp>
            <p:nvCxnSpPr>
              <p:cNvPr id="30" name="Straight Arrow Connector 29"/>
              <p:cNvCxnSpPr/>
              <p:nvPr/>
            </p:nvCxnSpPr>
            <p:spPr>
              <a:xfrm>
                <a:off x="4411751" y="4470469"/>
                <a:ext cx="0" cy="2921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5851" name="Group 30"/>
              <p:cNvGrpSpPr>
                <a:grpSpLocks/>
              </p:cNvGrpSpPr>
              <p:nvPr/>
            </p:nvGrpSpPr>
            <p:grpSpPr bwMode="auto">
              <a:xfrm>
                <a:off x="1973120" y="947136"/>
                <a:ext cx="2194560" cy="1188720"/>
                <a:chOff x="5524500" y="175717"/>
                <a:chExt cx="2679700" cy="1555022"/>
              </a:xfrm>
            </p:grpSpPr>
            <p:sp>
              <p:nvSpPr>
                <p:cNvPr id="32" name="Rectangle 31"/>
                <p:cNvSpPr/>
                <p:nvPr/>
              </p:nvSpPr>
              <p:spPr>
                <a:xfrm>
                  <a:off x="5524656" y="175973"/>
                  <a:ext cx="2679038" cy="155564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6552073" y="391978"/>
                  <a:ext cx="622266" cy="1156870"/>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84" name="TextBox 33"/>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5885" name="TextBox 34"/>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36" name="Rectangle 35"/>
                <p:cNvSpPr/>
                <p:nvPr/>
              </p:nvSpPr>
              <p:spPr>
                <a:xfrm>
                  <a:off x="5650661" y="391978"/>
                  <a:ext cx="622265" cy="115687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87" name="TextBox 36"/>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5888" name="TextBox 37"/>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39" name="Rectangle 38"/>
                <p:cNvSpPr/>
                <p:nvPr/>
              </p:nvSpPr>
              <p:spPr>
                <a:xfrm>
                  <a:off x="7465118" y="385748"/>
                  <a:ext cx="624204" cy="1156869"/>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90" name="TextBox 39"/>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5891" name="TextBox 40"/>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5892" name="TextBox 41"/>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cxnSp>
            <p:nvCxnSpPr>
              <p:cNvPr id="43" name="Curved Connector 42"/>
              <p:cNvCxnSpPr>
                <a:stCxn id="13" idx="2"/>
                <a:endCxn id="48" idx="3"/>
              </p:cNvCxnSpPr>
              <p:nvPr/>
            </p:nvCxnSpPr>
            <p:spPr>
              <a:xfrm rot="5400000">
                <a:off x="5410300" y="1601536"/>
                <a:ext cx="674779" cy="141769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35853" name="Group 43"/>
              <p:cNvGrpSpPr>
                <a:grpSpLocks/>
              </p:cNvGrpSpPr>
              <p:nvPr/>
            </p:nvGrpSpPr>
            <p:grpSpPr bwMode="auto">
              <a:xfrm>
                <a:off x="3808646" y="2391369"/>
                <a:ext cx="1311460" cy="512064"/>
                <a:chOff x="15174528" y="1731207"/>
                <a:chExt cx="1311460" cy="512064"/>
              </a:xfrm>
            </p:grpSpPr>
            <p:grpSp>
              <p:nvGrpSpPr>
                <p:cNvPr id="35875" name="Group 44"/>
                <p:cNvGrpSpPr>
                  <a:grpSpLocks/>
                </p:cNvGrpSpPr>
                <p:nvPr/>
              </p:nvGrpSpPr>
              <p:grpSpPr bwMode="auto">
                <a:xfrm>
                  <a:off x="15174528" y="1731207"/>
                  <a:ext cx="1311460" cy="512064"/>
                  <a:chOff x="3923493" y="1981200"/>
                  <a:chExt cx="1311460" cy="512064"/>
                </a:xfrm>
              </p:grpSpPr>
              <p:sp>
                <p:nvSpPr>
                  <p:cNvPr id="47" name="Rectangle 46"/>
                  <p:cNvSpPr/>
                  <p:nvPr/>
                </p:nvSpPr>
                <p:spPr>
                  <a:xfrm>
                    <a:off x="3923322" y="1981982"/>
                    <a:ext cx="887450" cy="511244"/>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47"/>
                  <p:cNvSpPr/>
                  <p:nvPr/>
                </p:nvSpPr>
                <p:spPr>
                  <a:xfrm>
                    <a:off x="4266236" y="1981982"/>
                    <a:ext cx="887450" cy="511244"/>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79" name="TextBox 48"/>
                  <p:cNvSpPr txBox="1">
                    <a:spLocks noChangeArrowheads="1"/>
                  </p:cNvSpPr>
                  <p:nvPr/>
                </p:nvSpPr>
                <p:spPr bwMode="auto">
                  <a:xfrm>
                    <a:off x="4270352"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5880" name="TextBox 49"/>
                  <p:cNvSpPr txBox="1">
                    <a:spLocks noChangeArrowheads="1"/>
                  </p:cNvSpPr>
                  <p:nvPr/>
                </p:nvSpPr>
                <p:spPr bwMode="auto">
                  <a:xfrm>
                    <a:off x="4529030" y="2053205"/>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5881" name="TextBox 50"/>
                  <p:cNvSpPr txBox="1">
                    <a:spLocks noChangeArrowheads="1"/>
                  </p:cNvSpPr>
                  <p:nvPr/>
                </p:nvSpPr>
                <p:spPr bwMode="auto">
                  <a:xfrm>
                    <a:off x="4834524" y="2049193"/>
                    <a:ext cx="400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sp>
              <p:nvSpPr>
                <p:cNvPr id="46" name="Rectangle 45"/>
                <p:cNvSpPr/>
                <p:nvPr/>
              </p:nvSpPr>
              <p:spPr>
                <a:xfrm>
                  <a:off x="15522035" y="1736753"/>
                  <a:ext cx="539773" cy="501718"/>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5854" name="Group 51"/>
              <p:cNvGrpSpPr>
                <a:grpSpLocks/>
              </p:cNvGrpSpPr>
              <p:nvPr/>
            </p:nvGrpSpPr>
            <p:grpSpPr bwMode="auto">
              <a:xfrm>
                <a:off x="3243811" y="3117424"/>
                <a:ext cx="2194560" cy="1188720"/>
                <a:chOff x="14643559" y="2694324"/>
                <a:chExt cx="2194560" cy="1188720"/>
              </a:xfrm>
            </p:grpSpPr>
            <p:grpSp>
              <p:nvGrpSpPr>
                <p:cNvPr id="35862" name="Group 52"/>
                <p:cNvGrpSpPr>
                  <a:grpSpLocks/>
                </p:cNvGrpSpPr>
                <p:nvPr/>
              </p:nvGrpSpPr>
              <p:grpSpPr bwMode="auto">
                <a:xfrm>
                  <a:off x="14643559" y="2694324"/>
                  <a:ext cx="2194560" cy="1188720"/>
                  <a:chOff x="5524500" y="175717"/>
                  <a:chExt cx="2679700" cy="1555022"/>
                </a:xfrm>
              </p:grpSpPr>
              <p:sp>
                <p:nvSpPr>
                  <p:cNvPr id="55" name="Rectangle 54"/>
                  <p:cNvSpPr/>
                  <p:nvPr/>
                </p:nvSpPr>
                <p:spPr>
                  <a:xfrm>
                    <a:off x="5523878" y="176127"/>
                    <a:ext cx="2680977" cy="1555646"/>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Rectangle 55"/>
                  <p:cNvSpPr/>
                  <p:nvPr/>
                </p:nvSpPr>
                <p:spPr>
                  <a:xfrm>
                    <a:off x="6551295" y="392131"/>
                    <a:ext cx="624204" cy="1156869"/>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66" name="TextBox 56"/>
                  <p:cNvSpPr txBox="1">
                    <a:spLocks noChangeArrowheads="1"/>
                  </p:cNvSpPr>
                  <p:nvPr/>
                </p:nvSpPr>
                <p:spPr bwMode="auto">
                  <a:xfrm>
                    <a:off x="6703885" y="33973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5867" name="TextBox 57"/>
                  <p:cNvSpPr txBox="1">
                    <a:spLocks noChangeArrowheads="1"/>
                  </p:cNvSpPr>
                  <p:nvPr/>
                </p:nvSpPr>
                <p:spPr bwMode="auto">
                  <a:xfrm>
                    <a:off x="6703885" y="751072"/>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59" name="Rectangle 58"/>
                  <p:cNvSpPr/>
                  <p:nvPr/>
                </p:nvSpPr>
                <p:spPr>
                  <a:xfrm>
                    <a:off x="5649883" y="392131"/>
                    <a:ext cx="624204" cy="1156869"/>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69" name="TextBox 59"/>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5870" name="TextBox 60"/>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62" name="Rectangle 61"/>
                  <p:cNvSpPr/>
                  <p:nvPr/>
                </p:nvSpPr>
                <p:spPr>
                  <a:xfrm>
                    <a:off x="7466278" y="385899"/>
                    <a:ext cx="624204" cy="1156870"/>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72" name="TextBox 62"/>
                  <p:cNvSpPr txBox="1">
                    <a:spLocks noChangeArrowheads="1"/>
                  </p:cNvSpPr>
                  <p:nvPr/>
                </p:nvSpPr>
                <p:spPr bwMode="auto">
                  <a:xfrm>
                    <a:off x="6700051" y="1087224"/>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sp>
                <p:nvSpPr>
                  <p:cNvPr id="35873" name="TextBox 63"/>
                  <p:cNvSpPr txBox="1">
                    <a:spLocks noChangeArrowheads="1"/>
                  </p:cNvSpPr>
                  <p:nvPr/>
                </p:nvSpPr>
                <p:spPr bwMode="auto">
                  <a:xfrm>
                    <a:off x="7618285" y="5390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5874" name="TextBox 64"/>
                  <p:cNvSpPr txBox="1">
                    <a:spLocks noChangeArrowheads="1"/>
                  </p:cNvSpPr>
                  <p:nvPr/>
                </p:nvSpPr>
                <p:spPr bwMode="auto">
                  <a:xfrm>
                    <a:off x="7628770" y="97426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grpSp>
            <p:sp>
              <p:nvSpPr>
                <p:cNvPr id="54" name="Rectangle 53"/>
                <p:cNvSpPr/>
                <p:nvPr/>
              </p:nvSpPr>
              <p:spPr>
                <a:xfrm>
                  <a:off x="16238556" y="2845469"/>
                  <a:ext cx="500083" cy="893883"/>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66" name="Curved Connector 65"/>
              <p:cNvCxnSpPr>
                <a:stCxn id="39" idx="2"/>
              </p:cNvCxnSpPr>
              <p:nvPr/>
            </p:nvCxnSpPr>
            <p:spPr>
              <a:xfrm rot="16200000" flipH="1">
                <a:off x="3699708" y="2108753"/>
                <a:ext cx="425507" cy="188921"/>
              </a:xfrm>
              <a:prstGeom prst="curvedConnector3">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3571928" y="1096577"/>
                <a:ext cx="500083" cy="895470"/>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 name="Rectangle 67"/>
              <p:cNvSpPr/>
              <p:nvPr/>
            </p:nvSpPr>
            <p:spPr>
              <a:xfrm>
                <a:off x="6210465" y="1075938"/>
                <a:ext cx="500083" cy="893882"/>
              </a:xfrm>
              <a:prstGeom prst="rect">
                <a:avLst/>
              </a:prstGeom>
              <a:noFill/>
              <a:ln w="571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35858" name="Object 68"/>
              <p:cNvGraphicFramePr>
                <a:graphicFrameLocks noChangeAspect="1"/>
              </p:cNvGraphicFramePr>
              <p:nvPr/>
            </p:nvGraphicFramePr>
            <p:xfrm>
              <a:off x="2795359" y="3794631"/>
              <a:ext cx="438150" cy="576263"/>
            </p:xfrm>
            <a:graphic>
              <a:graphicData uri="http://schemas.openxmlformats.org/presentationml/2006/ole">
                <mc:AlternateContent xmlns:mc="http://schemas.openxmlformats.org/markup-compatibility/2006">
                  <mc:Choice xmlns:v="urn:schemas-microsoft-com:vml" Requires="v">
                    <p:oleObj spid="_x0000_s35993" name="Equation" r:id="rId3" imgW="165100" imgH="215900" progId="Equation.3">
                      <p:embed/>
                    </p:oleObj>
                  </mc:Choice>
                  <mc:Fallback>
                    <p:oleObj name="Equation" r:id="rId3" imgW="165100" imgH="215900" progId="Equation.3">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359" y="3794631"/>
                            <a:ext cx="438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9" name="Object 69"/>
              <p:cNvGraphicFramePr>
                <a:graphicFrameLocks noChangeAspect="1"/>
              </p:cNvGraphicFramePr>
              <p:nvPr/>
            </p:nvGraphicFramePr>
            <p:xfrm>
              <a:off x="2784841" y="5151045"/>
              <a:ext cx="473075" cy="644525"/>
            </p:xfrm>
            <a:graphic>
              <a:graphicData uri="http://schemas.openxmlformats.org/presentationml/2006/ole">
                <mc:AlternateContent xmlns:mc="http://schemas.openxmlformats.org/markup-compatibility/2006">
                  <mc:Choice xmlns:v="urn:schemas-microsoft-com:vml" Requires="v">
                    <p:oleObj spid="_x0000_s35994" name="Equation" r:id="rId5" imgW="177800" imgH="241300" progId="Equation.3">
                      <p:embed/>
                    </p:oleObj>
                  </mc:Choice>
                  <mc:Fallback>
                    <p:oleObj name="Equation" r:id="rId5" imgW="177800" imgH="241300" progId="Equation.3">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841" y="5151045"/>
                            <a:ext cx="4730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0" name="Object 70"/>
              <p:cNvGraphicFramePr>
                <a:graphicFrameLocks noChangeAspect="1"/>
              </p:cNvGraphicFramePr>
              <p:nvPr/>
            </p:nvGraphicFramePr>
            <p:xfrm>
              <a:off x="6443049" y="2043270"/>
              <a:ext cx="508809" cy="542729"/>
            </p:xfrm>
            <a:graphic>
              <a:graphicData uri="http://schemas.openxmlformats.org/presentationml/2006/ole">
                <mc:AlternateContent xmlns:mc="http://schemas.openxmlformats.org/markup-compatibility/2006">
                  <mc:Choice xmlns:v="urn:schemas-microsoft-com:vml" Requires="v">
                    <p:oleObj spid="_x0000_s35995" name="Equation" r:id="rId7" imgW="190500" imgH="203200" progId="Equation.3">
                      <p:embed/>
                    </p:oleObj>
                  </mc:Choice>
                  <mc:Fallback>
                    <p:oleObj name="Equation" r:id="rId7" imgW="190500" imgH="203200" progId="Equation.3">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049" y="2043270"/>
                            <a:ext cx="508809" cy="54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1" name="Object 71"/>
              <p:cNvGraphicFramePr>
                <a:graphicFrameLocks noChangeAspect="1"/>
              </p:cNvGraphicFramePr>
              <p:nvPr/>
            </p:nvGraphicFramePr>
            <p:xfrm>
              <a:off x="5480302" y="3901809"/>
              <a:ext cx="1362075" cy="384175"/>
            </p:xfrm>
            <a:graphic>
              <a:graphicData uri="http://schemas.openxmlformats.org/presentationml/2006/ole">
                <mc:AlternateContent xmlns:mc="http://schemas.openxmlformats.org/markup-compatibility/2006">
                  <mc:Choice xmlns:v="urn:schemas-microsoft-com:vml" Requires="v">
                    <p:oleObj spid="_x0000_s35996" name="Equation" r:id="rId9" imgW="685800" imgH="215900" progId="Equation.3">
                      <p:embed/>
                    </p:oleObj>
                  </mc:Choice>
                  <mc:Fallback>
                    <p:oleObj name="Equation" r:id="rId9" imgW="685800" imgH="215900" progId="Equation.3">
                      <p:embed/>
                      <p:pic>
                        <p:nvPicPr>
                          <p:cNvPr id="0"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0302" y="3901809"/>
                            <a:ext cx="13620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5845" name="Object 73"/>
            <p:cNvGraphicFramePr>
              <a:graphicFrameLocks noChangeAspect="1"/>
            </p:cNvGraphicFramePr>
            <p:nvPr/>
          </p:nvGraphicFramePr>
          <p:xfrm>
            <a:off x="1995389" y="2025743"/>
            <a:ext cx="474662" cy="611187"/>
          </p:xfrm>
          <a:graphic>
            <a:graphicData uri="http://schemas.openxmlformats.org/presentationml/2006/ole">
              <mc:AlternateContent xmlns:mc="http://schemas.openxmlformats.org/markup-compatibility/2006">
                <mc:Choice xmlns:v="urn:schemas-microsoft-com:vml" Requires="v">
                  <p:oleObj spid="_x0000_s35997" name="Equation" r:id="rId11" imgW="177800" imgH="228600" progId="Equation.3">
                    <p:embed/>
                  </p:oleObj>
                </mc:Choice>
                <mc:Fallback>
                  <p:oleObj name="Equation" r:id="rId11" imgW="177800" imgH="228600" progId="Equation.3">
                    <p:embed/>
                    <p:pic>
                      <p:nvPicPr>
                        <p:cNvPr id="0" name="Object 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5389" y="2025743"/>
                          <a:ext cx="4746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75"/>
            <p:cNvGraphicFramePr>
              <a:graphicFrameLocks noChangeAspect="1"/>
            </p:cNvGraphicFramePr>
            <p:nvPr/>
          </p:nvGraphicFramePr>
          <p:xfrm>
            <a:off x="5564204" y="5248331"/>
            <a:ext cx="1387475" cy="428625"/>
          </p:xfrm>
          <a:graphic>
            <a:graphicData uri="http://schemas.openxmlformats.org/presentationml/2006/ole">
              <mc:AlternateContent xmlns:mc="http://schemas.openxmlformats.org/markup-compatibility/2006">
                <mc:Choice xmlns:v="urn:schemas-microsoft-com:vml" Requires="v">
                  <p:oleObj spid="_x0000_s35998" name="Equation" r:id="rId13" imgW="698500" imgH="241300" progId="Equation.3">
                    <p:embed/>
                  </p:oleObj>
                </mc:Choice>
                <mc:Fallback>
                  <p:oleObj name="Equation" r:id="rId13" imgW="698500" imgH="241300" progId="Equation.3">
                    <p:embed/>
                    <p:pic>
                      <p:nvPicPr>
                        <p:cNvPr id="0" name="Object 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4204" y="5248331"/>
                          <a:ext cx="13874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en-US">
                <a:latin typeface="Tahoma" charset="0"/>
              </a:rPr>
              <a:t>Path Generation</a:t>
            </a:r>
          </a:p>
        </p:txBody>
      </p:sp>
      <p:sp>
        <p:nvSpPr>
          <p:cNvPr id="3686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8B9FEB4-1520-7D45-B0A7-8853F43A2D24}" type="slidenum">
              <a:rPr lang="en-US" sz="2000">
                <a:solidFill>
                  <a:srgbClr val="FFFFFF"/>
                </a:solidFill>
              </a:rPr>
              <a:pPr eaLnBrk="1" fontAlgn="base" hangingPunct="1">
                <a:spcBef>
                  <a:spcPct val="0"/>
                </a:spcBef>
                <a:spcAft>
                  <a:spcPct val="0"/>
                </a:spcAft>
              </a:pPr>
              <a:t>23</a:t>
            </a:fld>
            <a:endParaRPr lang="en-US" sz="2000">
              <a:solidFill>
                <a:srgbClr val="FFFFFF"/>
              </a:solidFill>
            </a:endParaRPr>
          </a:p>
        </p:txBody>
      </p:sp>
      <p:grpSp>
        <p:nvGrpSpPr>
          <p:cNvPr id="83" name="Group 82"/>
          <p:cNvGrpSpPr>
            <a:grpSpLocks/>
          </p:cNvGrpSpPr>
          <p:nvPr/>
        </p:nvGrpSpPr>
        <p:grpSpPr bwMode="auto">
          <a:xfrm>
            <a:off x="20638" y="909638"/>
            <a:ext cx="9109075" cy="1700212"/>
            <a:chOff x="19849" y="908882"/>
            <a:chExt cx="9109879" cy="1700871"/>
          </a:xfrm>
        </p:grpSpPr>
        <p:sp>
          <p:nvSpPr>
            <p:cNvPr id="41" name="Rectangle 40"/>
            <p:cNvSpPr/>
            <p:nvPr/>
          </p:nvSpPr>
          <p:spPr>
            <a:xfrm>
              <a:off x="19849" y="908882"/>
              <a:ext cx="9109879" cy="1700871"/>
            </a:xfrm>
            <a:prstGeom prst="rect">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6902" name="Group 48"/>
            <p:cNvGrpSpPr>
              <a:grpSpLocks/>
            </p:cNvGrpSpPr>
            <p:nvPr/>
          </p:nvGrpSpPr>
          <p:grpSpPr bwMode="auto">
            <a:xfrm>
              <a:off x="36817" y="963024"/>
              <a:ext cx="2653863" cy="1638874"/>
              <a:chOff x="-2372287" y="3863597"/>
              <a:chExt cx="2653863" cy="1638874"/>
            </a:xfrm>
          </p:grpSpPr>
          <p:grpSp>
            <p:nvGrpSpPr>
              <p:cNvPr id="36933" name="Group 4"/>
              <p:cNvGrpSpPr>
                <a:grpSpLocks/>
              </p:cNvGrpSpPr>
              <p:nvPr/>
            </p:nvGrpSpPr>
            <p:grpSpPr bwMode="auto">
              <a:xfrm>
                <a:off x="-1912984" y="3863597"/>
                <a:ext cx="2194560" cy="1188720"/>
                <a:chOff x="5524500" y="175717"/>
                <a:chExt cx="2679700" cy="1555022"/>
              </a:xfrm>
            </p:grpSpPr>
            <p:sp>
              <p:nvSpPr>
                <p:cNvPr id="6" name="Rectangle 5"/>
                <p:cNvSpPr/>
                <p:nvPr/>
              </p:nvSpPr>
              <p:spPr>
                <a:xfrm>
                  <a:off x="5524524" y="175526"/>
                  <a:ext cx="2679161" cy="155604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551989" y="391585"/>
                  <a:ext cx="622294" cy="1157162"/>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38" name="TextBox 7"/>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6939" name="TextBox 8"/>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10" name="Rectangle 9"/>
                <p:cNvSpPr/>
                <p:nvPr/>
              </p:nvSpPr>
              <p:spPr>
                <a:xfrm>
                  <a:off x="5650534" y="391585"/>
                  <a:ext cx="622295" cy="1157162"/>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41" name="TextBox 10"/>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6942" name="TextBox 11"/>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13" name="Rectangle 12"/>
                <p:cNvSpPr/>
                <p:nvPr/>
              </p:nvSpPr>
              <p:spPr>
                <a:xfrm>
                  <a:off x="7465074" y="385352"/>
                  <a:ext cx="624233" cy="1157163"/>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44" name="TextBox 13"/>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6945" name="TextBox 14"/>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6946" name="TextBox 15"/>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graphicFrame>
            <p:nvGraphicFramePr>
              <p:cNvPr id="36934" name="Object 41"/>
              <p:cNvGraphicFramePr>
                <a:graphicFrameLocks noChangeAspect="1"/>
              </p:cNvGraphicFramePr>
              <p:nvPr/>
            </p:nvGraphicFramePr>
            <p:xfrm>
              <a:off x="-2372287" y="4196714"/>
              <a:ext cx="473075" cy="611187"/>
            </p:xfrm>
            <a:graphic>
              <a:graphicData uri="http://schemas.openxmlformats.org/presentationml/2006/ole">
                <mc:AlternateContent xmlns:mc="http://schemas.openxmlformats.org/markup-compatibility/2006">
                  <mc:Choice xmlns:v="urn:schemas-microsoft-com:vml" Requires="v">
                    <p:oleObj spid="_x0000_s37025" name="Equation" r:id="rId3" imgW="177800" imgH="228600" progId="Equation.3">
                      <p:embed/>
                    </p:oleObj>
                  </mc:Choice>
                  <mc:Fallback>
                    <p:oleObj name="Equation" r:id="rId3" imgW="177800" imgH="22860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287" y="4196714"/>
                            <a:ext cx="4730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35" name="Object 44"/>
              <p:cNvGraphicFramePr>
                <a:graphicFrameLocks noChangeAspect="1"/>
              </p:cNvGraphicFramePr>
              <p:nvPr/>
            </p:nvGraphicFramePr>
            <p:xfrm>
              <a:off x="-1856950" y="5034943"/>
              <a:ext cx="1428558" cy="467528"/>
            </p:xfrm>
            <a:graphic>
              <a:graphicData uri="http://schemas.openxmlformats.org/presentationml/2006/ole">
                <mc:AlternateContent xmlns:mc="http://schemas.openxmlformats.org/markup-compatibility/2006">
                  <mc:Choice xmlns:v="urn:schemas-microsoft-com:vml" Requires="v">
                    <p:oleObj spid="_x0000_s37026" name="Equation" r:id="rId5" imgW="698500" imgH="228600" progId="Equation.3">
                      <p:embed/>
                    </p:oleObj>
                  </mc:Choice>
                  <mc:Fallback>
                    <p:oleObj name="Equation" r:id="rId5" imgW="698500" imgH="228600" progId="Equation.3">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6950" y="5034943"/>
                            <a:ext cx="1428558" cy="46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903" name="Group 47"/>
            <p:cNvGrpSpPr>
              <a:grpSpLocks/>
            </p:cNvGrpSpPr>
            <p:nvPr/>
          </p:nvGrpSpPr>
          <p:grpSpPr bwMode="auto">
            <a:xfrm>
              <a:off x="3210775" y="963024"/>
              <a:ext cx="2720032" cy="1646729"/>
              <a:chOff x="3361465" y="3847761"/>
              <a:chExt cx="2720032" cy="1646729"/>
            </a:xfrm>
          </p:grpSpPr>
          <p:grpSp>
            <p:nvGrpSpPr>
              <p:cNvPr id="36919" name="Group 16"/>
              <p:cNvGrpSpPr>
                <a:grpSpLocks/>
              </p:cNvGrpSpPr>
              <p:nvPr/>
            </p:nvGrpSpPr>
            <p:grpSpPr bwMode="auto">
              <a:xfrm>
                <a:off x="3886937" y="3847761"/>
                <a:ext cx="2194560" cy="1188720"/>
                <a:chOff x="5524500" y="175717"/>
                <a:chExt cx="2679700" cy="1555022"/>
              </a:xfrm>
            </p:grpSpPr>
            <p:sp>
              <p:nvSpPr>
                <p:cNvPr id="18" name="Rectangle 17"/>
                <p:cNvSpPr/>
                <p:nvPr/>
              </p:nvSpPr>
              <p:spPr>
                <a:xfrm>
                  <a:off x="5524826" y="175526"/>
                  <a:ext cx="2679161" cy="155604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6552290" y="391585"/>
                  <a:ext cx="622295" cy="1157162"/>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24" name="TextBox 19"/>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6925" name="TextBox 20"/>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22" name="Rectangle 21"/>
                <p:cNvSpPr/>
                <p:nvPr/>
              </p:nvSpPr>
              <p:spPr>
                <a:xfrm>
                  <a:off x="5650836" y="391585"/>
                  <a:ext cx="622294" cy="1157162"/>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27" name="TextBox 22"/>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6928" name="TextBox 23"/>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25" name="Rectangle 24"/>
                <p:cNvSpPr/>
                <p:nvPr/>
              </p:nvSpPr>
              <p:spPr>
                <a:xfrm>
                  <a:off x="7465377" y="385352"/>
                  <a:ext cx="624233" cy="1157163"/>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30" name="TextBox 25"/>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6931" name="TextBox 26"/>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6932" name="TextBox 27"/>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graphicFrame>
            <p:nvGraphicFramePr>
              <p:cNvPr id="36920" name="Object 42"/>
              <p:cNvGraphicFramePr>
                <a:graphicFrameLocks noChangeAspect="1"/>
              </p:cNvGraphicFramePr>
              <p:nvPr/>
            </p:nvGraphicFramePr>
            <p:xfrm>
              <a:off x="3361465" y="4045699"/>
              <a:ext cx="473075" cy="611188"/>
            </p:xfrm>
            <a:graphic>
              <a:graphicData uri="http://schemas.openxmlformats.org/presentationml/2006/ole">
                <mc:AlternateContent xmlns:mc="http://schemas.openxmlformats.org/markup-compatibility/2006">
                  <mc:Choice xmlns:v="urn:schemas-microsoft-com:vml" Requires="v">
                    <p:oleObj spid="_x0000_s37027" name="Equation" r:id="rId7" imgW="177800" imgH="228600" progId="Equation.3">
                      <p:embed/>
                    </p:oleObj>
                  </mc:Choice>
                  <mc:Fallback>
                    <p:oleObj name="Equation" r:id="rId7" imgW="177800" imgH="22860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1465" y="4045699"/>
                            <a:ext cx="4730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21" name="Object 45"/>
              <p:cNvGraphicFramePr>
                <a:graphicFrameLocks noChangeAspect="1"/>
              </p:cNvGraphicFramePr>
              <p:nvPr/>
            </p:nvGraphicFramePr>
            <p:xfrm>
              <a:off x="4001762" y="5011975"/>
              <a:ext cx="1474351" cy="482515"/>
            </p:xfrm>
            <a:graphic>
              <a:graphicData uri="http://schemas.openxmlformats.org/presentationml/2006/ole">
                <mc:AlternateContent xmlns:mc="http://schemas.openxmlformats.org/markup-compatibility/2006">
                  <mc:Choice xmlns:v="urn:schemas-microsoft-com:vml" Requires="v">
                    <p:oleObj spid="_x0000_s37028" name="Equation" r:id="rId9" imgW="698500" imgH="228600" progId="Equation.3">
                      <p:embed/>
                    </p:oleObj>
                  </mc:Choice>
                  <mc:Fallback>
                    <p:oleObj name="Equation" r:id="rId9" imgW="698500" imgH="228600" progId="Equation.3">
                      <p:embed/>
                      <p:pic>
                        <p:nvPicPr>
                          <p:cNvPr id="0"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1762" y="5011975"/>
                            <a:ext cx="1474351" cy="48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6904" name="Group 49"/>
            <p:cNvGrpSpPr>
              <a:grpSpLocks/>
            </p:cNvGrpSpPr>
            <p:nvPr/>
          </p:nvGrpSpPr>
          <p:grpSpPr bwMode="auto">
            <a:xfrm>
              <a:off x="6356390" y="963024"/>
              <a:ext cx="2694004" cy="1638875"/>
              <a:chOff x="9033900" y="3831049"/>
              <a:chExt cx="2694004" cy="1638875"/>
            </a:xfrm>
          </p:grpSpPr>
          <p:grpSp>
            <p:nvGrpSpPr>
              <p:cNvPr id="36905" name="Group 28"/>
              <p:cNvGrpSpPr>
                <a:grpSpLocks/>
              </p:cNvGrpSpPr>
              <p:nvPr/>
            </p:nvGrpSpPr>
            <p:grpSpPr bwMode="auto">
              <a:xfrm>
                <a:off x="9533344" y="3831049"/>
                <a:ext cx="2194560" cy="1188720"/>
                <a:chOff x="5524500" y="175717"/>
                <a:chExt cx="2679700" cy="1555022"/>
              </a:xfrm>
            </p:grpSpPr>
            <p:sp>
              <p:nvSpPr>
                <p:cNvPr id="30" name="Rectangle 29"/>
                <p:cNvSpPr/>
                <p:nvPr/>
              </p:nvSpPr>
              <p:spPr>
                <a:xfrm>
                  <a:off x="5524980" y="175526"/>
                  <a:ext cx="2679161" cy="155604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a:off x="6552444" y="391585"/>
                  <a:ext cx="622294" cy="1157162"/>
                </a:xfrm>
                <a:prstGeom prst="rect">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10" name="TextBox 31"/>
                <p:cNvSpPr txBox="1">
                  <a:spLocks noChangeArrowheads="1"/>
                </p:cNvSpPr>
                <p:nvPr/>
              </p:nvSpPr>
              <p:spPr bwMode="auto">
                <a:xfrm>
                  <a:off x="6703885" y="348495"/>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6911" name="TextBox 32"/>
                <p:cNvSpPr txBox="1">
                  <a:spLocks noChangeArrowheads="1"/>
                </p:cNvSpPr>
                <p:nvPr/>
              </p:nvSpPr>
              <p:spPr bwMode="auto">
                <a:xfrm>
                  <a:off x="6703885" y="73710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34" name="Rectangle 33"/>
                <p:cNvSpPr/>
                <p:nvPr/>
              </p:nvSpPr>
              <p:spPr>
                <a:xfrm>
                  <a:off x="5650989" y="391585"/>
                  <a:ext cx="622295" cy="1157162"/>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13" name="TextBox 34"/>
                <p:cNvSpPr txBox="1">
                  <a:spLocks noChangeArrowheads="1"/>
                </p:cNvSpPr>
                <p:nvPr/>
              </p:nvSpPr>
              <p:spPr bwMode="auto">
                <a:xfrm>
                  <a:off x="5789485" y="55671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6914" name="TextBox 35"/>
                <p:cNvSpPr txBox="1">
                  <a:spLocks noChangeArrowheads="1"/>
                </p:cNvSpPr>
                <p:nvPr/>
              </p:nvSpPr>
              <p:spPr bwMode="auto">
                <a:xfrm>
                  <a:off x="5802185" y="97581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37" name="Rectangle 36"/>
                <p:cNvSpPr/>
                <p:nvPr/>
              </p:nvSpPr>
              <p:spPr>
                <a:xfrm>
                  <a:off x="7465530" y="385352"/>
                  <a:ext cx="624233" cy="1157163"/>
                </a:xfrm>
                <a:prstGeom prst="rect">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916" name="TextBox 37"/>
                <p:cNvSpPr txBox="1">
                  <a:spLocks noChangeArrowheads="1"/>
                </p:cNvSpPr>
                <p:nvPr/>
              </p:nvSpPr>
              <p:spPr bwMode="auto">
                <a:xfrm>
                  <a:off x="7618285" y="554651"/>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6917" name="TextBox 38"/>
                <p:cNvSpPr txBox="1">
                  <a:spLocks noChangeArrowheads="1"/>
                </p:cNvSpPr>
                <p:nvPr/>
              </p:nvSpPr>
              <p:spPr bwMode="auto">
                <a:xfrm>
                  <a:off x="7618285" y="951747"/>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6918" name="TextBox 39"/>
                <p:cNvSpPr txBox="1">
                  <a:spLocks noChangeArrowheads="1"/>
                </p:cNvSpPr>
                <p:nvPr/>
              </p:nvSpPr>
              <p:spPr bwMode="auto">
                <a:xfrm>
                  <a:off x="6713826" y="1105436"/>
                  <a:ext cx="419100" cy="48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graphicFrame>
            <p:nvGraphicFramePr>
              <p:cNvPr id="36906" name="Object 43"/>
              <p:cNvGraphicFramePr>
                <a:graphicFrameLocks noChangeAspect="1"/>
              </p:cNvGraphicFramePr>
              <p:nvPr/>
            </p:nvGraphicFramePr>
            <p:xfrm>
              <a:off x="9033900" y="4155501"/>
              <a:ext cx="473075" cy="644525"/>
            </p:xfrm>
            <a:graphic>
              <a:graphicData uri="http://schemas.openxmlformats.org/presentationml/2006/ole">
                <mc:AlternateContent xmlns:mc="http://schemas.openxmlformats.org/markup-compatibility/2006">
                  <mc:Choice xmlns:v="urn:schemas-microsoft-com:vml" Requires="v">
                    <p:oleObj spid="_x0000_s37029" name="Equation" r:id="rId11" imgW="177800" imgH="241300" progId="Equation.3">
                      <p:embed/>
                    </p:oleObj>
                  </mc:Choice>
                  <mc:Fallback>
                    <p:oleObj name="Equation" r:id="rId11" imgW="177800" imgH="241300"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3900" y="4155501"/>
                            <a:ext cx="4730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07" name="Object 46"/>
              <p:cNvGraphicFramePr>
                <a:graphicFrameLocks noChangeAspect="1"/>
              </p:cNvGraphicFramePr>
              <p:nvPr/>
            </p:nvGraphicFramePr>
            <p:xfrm>
              <a:off x="9955606" y="5002520"/>
              <a:ext cx="1439686" cy="467404"/>
            </p:xfrm>
            <a:graphic>
              <a:graphicData uri="http://schemas.openxmlformats.org/presentationml/2006/ole">
                <mc:AlternateContent xmlns:mc="http://schemas.openxmlformats.org/markup-compatibility/2006">
                  <mc:Choice xmlns:v="urn:schemas-microsoft-com:vml" Requires="v">
                    <p:oleObj spid="_x0000_s37030" name="Equation" r:id="rId13" imgW="698500" imgH="241300" progId="Equation.3">
                      <p:embed/>
                    </p:oleObj>
                  </mc:Choice>
                  <mc:Fallback>
                    <p:oleObj name="Equation" r:id="rId13" imgW="698500" imgH="241300" progId="Equation.3">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5606" y="5002520"/>
                            <a:ext cx="1439686" cy="46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51" name="Group 50"/>
          <p:cNvGrpSpPr>
            <a:grpSpLocks/>
          </p:cNvGrpSpPr>
          <p:nvPr/>
        </p:nvGrpSpPr>
        <p:grpSpPr bwMode="auto">
          <a:xfrm>
            <a:off x="96838" y="2873375"/>
            <a:ext cx="3257550" cy="2832100"/>
            <a:chOff x="256106" y="1232103"/>
            <a:chExt cx="3360854" cy="2831405"/>
          </a:xfrm>
        </p:grpSpPr>
        <p:sp>
          <p:nvSpPr>
            <p:cNvPr id="52" name="Chord 51"/>
            <p:cNvSpPr/>
            <p:nvPr/>
          </p:nvSpPr>
          <p:spPr>
            <a:xfrm>
              <a:off x="256106" y="1300349"/>
              <a:ext cx="2401078" cy="2688565"/>
            </a:xfrm>
            <a:prstGeom prst="chord">
              <a:avLst>
                <a:gd name="adj1" fmla="val 6508648"/>
                <a:gd name="adj2" fmla="val 15117450"/>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Chord 52"/>
            <p:cNvSpPr/>
            <p:nvPr/>
          </p:nvSpPr>
          <p:spPr>
            <a:xfrm>
              <a:off x="1219158" y="1308284"/>
              <a:ext cx="2397802" cy="2691739"/>
            </a:xfrm>
            <a:prstGeom prst="chord">
              <a:avLst>
                <a:gd name="adj1" fmla="val 17242464"/>
                <a:gd name="adj2" fmla="val 4321740"/>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6874" name="Group 53"/>
            <p:cNvGrpSpPr>
              <a:grpSpLocks/>
            </p:cNvGrpSpPr>
            <p:nvPr/>
          </p:nvGrpSpPr>
          <p:grpSpPr bwMode="auto">
            <a:xfrm>
              <a:off x="947704" y="1232103"/>
              <a:ext cx="1980391" cy="2831405"/>
              <a:chOff x="2746635" y="826734"/>
              <a:chExt cx="2273131" cy="3225299"/>
            </a:xfrm>
          </p:grpSpPr>
          <p:sp>
            <p:nvSpPr>
              <p:cNvPr id="78" name="Chord 77"/>
              <p:cNvSpPr/>
              <p:nvPr/>
            </p:nvSpPr>
            <p:spPr>
              <a:xfrm>
                <a:off x="2746144" y="826734"/>
                <a:ext cx="2272856" cy="1688581"/>
              </a:xfrm>
              <a:prstGeom prst="chord">
                <a:avLst>
                  <a:gd name="adj1" fmla="val 13488538"/>
                  <a:gd name="adj2" fmla="val 18912433"/>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Chord 78"/>
              <p:cNvSpPr/>
              <p:nvPr/>
            </p:nvSpPr>
            <p:spPr>
              <a:xfrm>
                <a:off x="2817582" y="2359836"/>
                <a:ext cx="2103661" cy="1692197"/>
              </a:xfrm>
              <a:prstGeom prst="chord">
                <a:avLst>
                  <a:gd name="adj1" fmla="val 2576200"/>
                  <a:gd name="adj2" fmla="val 8188320"/>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Rectangle 79"/>
              <p:cNvSpPr/>
              <p:nvPr/>
            </p:nvSpPr>
            <p:spPr>
              <a:xfrm>
                <a:off x="3197331" y="991254"/>
                <a:ext cx="1359202" cy="2861910"/>
              </a:xfrm>
              <a:prstGeom prst="rect">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55" name="Oval 54"/>
            <p:cNvSpPr/>
            <p:nvPr/>
          </p:nvSpPr>
          <p:spPr>
            <a:xfrm>
              <a:off x="541091" y="2019310"/>
              <a:ext cx="365238" cy="366623"/>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541091" y="2866827"/>
              <a:ext cx="365238"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2979839" y="2016136"/>
              <a:ext cx="365240"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2979839" y="2863653"/>
              <a:ext cx="365240" cy="366623"/>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1756370" y="1733630"/>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1756370" y="3231862"/>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Oval 60"/>
            <p:cNvSpPr/>
            <p:nvPr/>
          </p:nvSpPr>
          <p:spPr>
            <a:xfrm>
              <a:off x="1756370" y="2495443"/>
              <a:ext cx="365238" cy="36821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2" name="Straight Connector 61"/>
            <p:cNvCxnSpPr>
              <a:stCxn id="55" idx="6"/>
              <a:endCxn id="59" idx="2"/>
            </p:cNvCxnSpPr>
            <p:nvPr/>
          </p:nvCxnSpPr>
          <p:spPr>
            <a:xfrm flipV="1">
              <a:off x="906329" y="1917735"/>
              <a:ext cx="850041" cy="2840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5" idx="6"/>
              <a:endCxn id="61" idx="2"/>
            </p:cNvCxnSpPr>
            <p:nvPr/>
          </p:nvCxnSpPr>
          <p:spPr>
            <a:xfrm>
              <a:off x="906329" y="2201828"/>
              <a:ext cx="850041" cy="4777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6" idx="6"/>
              <a:endCxn id="61" idx="2"/>
            </p:cNvCxnSpPr>
            <p:nvPr/>
          </p:nvCxnSpPr>
          <p:spPr>
            <a:xfrm flipV="1">
              <a:off x="906329" y="2679548"/>
              <a:ext cx="850041" cy="36979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6" idx="6"/>
              <a:endCxn id="60" idx="2"/>
            </p:cNvCxnSpPr>
            <p:nvPr/>
          </p:nvCxnSpPr>
          <p:spPr>
            <a:xfrm>
              <a:off x="906329" y="3049345"/>
              <a:ext cx="850041" cy="3666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59" idx="6"/>
              <a:endCxn id="57" idx="2"/>
            </p:cNvCxnSpPr>
            <p:nvPr/>
          </p:nvCxnSpPr>
          <p:spPr>
            <a:xfrm>
              <a:off x="2121609" y="1917735"/>
              <a:ext cx="858230" cy="2825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61" idx="6"/>
              <a:endCxn id="57" idx="2"/>
            </p:cNvCxnSpPr>
            <p:nvPr/>
          </p:nvCxnSpPr>
          <p:spPr>
            <a:xfrm flipV="1">
              <a:off x="2121609" y="2200240"/>
              <a:ext cx="858230" cy="4793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1" idx="6"/>
              <a:endCxn id="58" idx="2"/>
            </p:cNvCxnSpPr>
            <p:nvPr/>
          </p:nvCxnSpPr>
          <p:spPr>
            <a:xfrm>
              <a:off x="2121609" y="2679548"/>
              <a:ext cx="858230" cy="3666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0" idx="6"/>
            </p:cNvCxnSpPr>
            <p:nvPr/>
          </p:nvCxnSpPr>
          <p:spPr>
            <a:xfrm flipV="1">
              <a:off x="2121609" y="3046171"/>
              <a:ext cx="858230" cy="3697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7" idx="4"/>
              <a:endCxn id="58" idx="0"/>
            </p:cNvCxnSpPr>
            <p:nvPr/>
          </p:nvCxnSpPr>
          <p:spPr>
            <a:xfrm>
              <a:off x="3163277" y="2382759"/>
              <a:ext cx="0" cy="48089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891" name="TextBox 70"/>
            <p:cNvSpPr txBox="1">
              <a:spLocks noChangeArrowheads="1"/>
            </p:cNvSpPr>
            <p:nvPr/>
          </p:nvSpPr>
          <p:spPr bwMode="auto">
            <a:xfrm>
              <a:off x="577765" y="1982942"/>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1</a:t>
              </a:r>
            </a:p>
          </p:txBody>
        </p:sp>
        <p:sp>
          <p:nvSpPr>
            <p:cNvPr id="36892" name="TextBox 71"/>
            <p:cNvSpPr txBox="1">
              <a:spLocks noChangeArrowheads="1"/>
            </p:cNvSpPr>
            <p:nvPr/>
          </p:nvSpPr>
          <p:spPr bwMode="auto">
            <a:xfrm>
              <a:off x="577765" y="2839992"/>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2</a:t>
              </a:r>
            </a:p>
          </p:txBody>
        </p:sp>
        <p:sp>
          <p:nvSpPr>
            <p:cNvPr id="36893" name="TextBox 72"/>
            <p:cNvSpPr txBox="1">
              <a:spLocks noChangeArrowheads="1"/>
            </p:cNvSpPr>
            <p:nvPr/>
          </p:nvSpPr>
          <p:spPr bwMode="auto">
            <a:xfrm>
              <a:off x="3009001" y="2850153"/>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7</a:t>
              </a:r>
            </a:p>
          </p:txBody>
        </p:sp>
        <p:sp>
          <p:nvSpPr>
            <p:cNvPr id="36894" name="TextBox 73"/>
            <p:cNvSpPr txBox="1">
              <a:spLocks noChangeArrowheads="1"/>
            </p:cNvSpPr>
            <p:nvPr/>
          </p:nvSpPr>
          <p:spPr bwMode="auto">
            <a:xfrm>
              <a:off x="2998841" y="1989554"/>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6</a:t>
              </a:r>
            </a:p>
          </p:txBody>
        </p:sp>
        <p:sp>
          <p:nvSpPr>
            <p:cNvPr id="36895" name="TextBox 74"/>
            <p:cNvSpPr txBox="1">
              <a:spLocks noChangeArrowheads="1"/>
            </p:cNvSpPr>
            <p:nvPr/>
          </p:nvSpPr>
          <p:spPr bwMode="auto">
            <a:xfrm>
              <a:off x="1779411" y="1721314"/>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3</a:t>
              </a:r>
            </a:p>
          </p:txBody>
        </p:sp>
        <p:sp>
          <p:nvSpPr>
            <p:cNvPr id="36896" name="TextBox 75"/>
            <p:cNvSpPr txBox="1">
              <a:spLocks noChangeArrowheads="1"/>
            </p:cNvSpPr>
            <p:nvPr/>
          </p:nvSpPr>
          <p:spPr bwMode="auto">
            <a:xfrm>
              <a:off x="1779411" y="2476759"/>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4</a:t>
              </a:r>
            </a:p>
          </p:txBody>
        </p:sp>
        <p:sp>
          <p:nvSpPr>
            <p:cNvPr id="36897" name="TextBox 76"/>
            <p:cNvSpPr txBox="1">
              <a:spLocks noChangeArrowheads="1"/>
            </p:cNvSpPr>
            <p:nvPr/>
          </p:nvSpPr>
          <p:spPr bwMode="auto">
            <a:xfrm>
              <a:off x="1779411" y="3217505"/>
              <a:ext cx="348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5</a:t>
              </a:r>
            </a:p>
          </p:txBody>
        </p:sp>
      </p:grpSp>
      <p:grpSp>
        <p:nvGrpSpPr>
          <p:cNvPr id="84" name="Group 83"/>
          <p:cNvGrpSpPr>
            <a:grpSpLocks/>
          </p:cNvGrpSpPr>
          <p:nvPr/>
        </p:nvGrpSpPr>
        <p:grpSpPr bwMode="auto">
          <a:xfrm>
            <a:off x="4546600" y="2697163"/>
            <a:ext cx="2563813" cy="1541462"/>
            <a:chOff x="4545853" y="2696826"/>
            <a:chExt cx="2564006" cy="1541449"/>
          </a:xfrm>
        </p:grpSpPr>
        <p:sp>
          <p:nvSpPr>
            <p:cNvPr id="36870" name="TextBox 80"/>
            <p:cNvSpPr txBox="1">
              <a:spLocks noChangeArrowheads="1"/>
            </p:cNvSpPr>
            <p:nvPr/>
          </p:nvSpPr>
          <p:spPr bwMode="auto">
            <a:xfrm>
              <a:off x="4545853" y="3776610"/>
              <a:ext cx="2564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solidFill>
                    <a:srgbClr val="0000FF"/>
                  </a:solidFill>
                  <a:latin typeface="Tahoma" charset="0"/>
                  <a:cs typeface="Tahoma" charset="0"/>
                </a:rPr>
                <a:t>Choose the best.</a:t>
              </a:r>
            </a:p>
          </p:txBody>
        </p:sp>
        <p:sp>
          <p:nvSpPr>
            <p:cNvPr id="82" name="Freeform 81"/>
            <p:cNvSpPr/>
            <p:nvPr/>
          </p:nvSpPr>
          <p:spPr>
            <a:xfrm>
              <a:off x="4666512" y="2696826"/>
              <a:ext cx="1141499" cy="1084253"/>
            </a:xfrm>
            <a:custGeom>
              <a:avLst/>
              <a:gdLst>
                <a:gd name="connsiteX0" fmla="*/ 0 w 1141662"/>
                <a:gd name="connsiteY0" fmla="*/ 0 h 1084438"/>
                <a:gd name="connsiteX1" fmla="*/ 271145 w 1141662"/>
                <a:gd name="connsiteY1" fmla="*/ 470874 h 1084438"/>
                <a:gd name="connsiteX2" fmla="*/ 927600 w 1141662"/>
                <a:gd name="connsiteY2" fmla="*/ 556488 h 1084438"/>
                <a:gd name="connsiteX3" fmla="*/ 1141662 w 1141662"/>
                <a:gd name="connsiteY3" fmla="*/ 1084438 h 1084438"/>
              </a:gdLst>
              <a:ahLst/>
              <a:cxnLst>
                <a:cxn ang="0">
                  <a:pos x="connsiteX0" y="connsiteY0"/>
                </a:cxn>
                <a:cxn ang="0">
                  <a:pos x="connsiteX1" y="connsiteY1"/>
                </a:cxn>
                <a:cxn ang="0">
                  <a:pos x="connsiteX2" y="connsiteY2"/>
                </a:cxn>
                <a:cxn ang="0">
                  <a:pos x="connsiteX3" y="connsiteY3"/>
                </a:cxn>
              </a:cxnLst>
              <a:rect l="l" t="t" r="r" b="b"/>
              <a:pathLst>
                <a:path w="1141662" h="1084438">
                  <a:moveTo>
                    <a:pt x="0" y="0"/>
                  </a:moveTo>
                  <a:cubicBezTo>
                    <a:pt x="58272" y="189063"/>
                    <a:pt x="116545" y="378126"/>
                    <a:pt x="271145" y="470874"/>
                  </a:cubicBezTo>
                  <a:cubicBezTo>
                    <a:pt x="425745" y="563622"/>
                    <a:pt x="782514" y="454227"/>
                    <a:pt x="927600" y="556488"/>
                  </a:cubicBezTo>
                  <a:cubicBezTo>
                    <a:pt x="1072686" y="658749"/>
                    <a:pt x="1141662" y="1084438"/>
                    <a:pt x="1141662" y="1084438"/>
                  </a:cubicBezTo>
                </a:path>
              </a:pathLst>
            </a:custGeom>
            <a:ln w="38100" cmpd="sng">
              <a:solidFill>
                <a:srgbClr val="0000FF"/>
              </a:solidFill>
              <a:tailEnd type="stealth" w="lg" len="lg"/>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eaLnBrk="1" hangingPunct="1"/>
            <a:r>
              <a:rPr lang="en-US">
                <a:latin typeface="Arial" charset="0"/>
              </a:rPr>
              <a:t>SGPG vs. SA</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a:buChar char="•"/>
              <a:defRPr/>
            </a:pPr>
            <a:r>
              <a:rPr lang="en-US" dirty="0" smtClean="0">
                <a:solidFill>
                  <a:schemeClr val="accent2">
                    <a:lumMod val="50000"/>
                  </a:schemeClr>
                </a:solidFill>
                <a:ea typeface="+mn-ea"/>
              </a:rPr>
              <a:t>Protein-</a:t>
            </a:r>
            <a:r>
              <a:rPr lang="en-US" dirty="0">
                <a:solidFill>
                  <a:schemeClr val="accent2">
                    <a:lumMod val="50000"/>
                  </a:schemeClr>
                </a:solidFill>
                <a:ea typeface="+mn-ea"/>
              </a:rPr>
              <a:t>protein interaction (PPI) </a:t>
            </a:r>
            <a:r>
              <a:rPr lang="en-US" dirty="0" smtClean="0">
                <a:solidFill>
                  <a:schemeClr val="accent2">
                    <a:lumMod val="50000"/>
                  </a:schemeClr>
                </a:solidFill>
                <a:ea typeface="+mn-ea"/>
              </a:rPr>
              <a:t>networks</a:t>
            </a:r>
          </a:p>
          <a:p>
            <a:pPr lvl="1" eaLnBrk="1" fontAlgn="auto" hangingPunct="1">
              <a:spcAft>
                <a:spcPts val="0"/>
              </a:spcAft>
              <a:buFont typeface="Arial"/>
              <a:buChar char="–"/>
              <a:defRPr/>
            </a:pPr>
            <a:r>
              <a:rPr lang="en-US" i="1" dirty="0" err="1" smtClean="0">
                <a:solidFill>
                  <a:schemeClr val="accent2">
                    <a:lumMod val="50000"/>
                  </a:schemeClr>
                </a:solidFill>
                <a:ea typeface="+mn-ea"/>
              </a:rPr>
              <a:t>Sce</a:t>
            </a:r>
            <a:r>
              <a:rPr lang="en-US" dirty="0">
                <a:solidFill>
                  <a:schemeClr val="accent2">
                    <a:lumMod val="50000"/>
                  </a:schemeClr>
                </a:solidFill>
                <a:ea typeface="+mn-ea"/>
              </a:rPr>
              <a:t> </a:t>
            </a:r>
            <a:r>
              <a:rPr lang="en-US" dirty="0" smtClean="0">
                <a:solidFill>
                  <a:schemeClr val="accent2">
                    <a:lumMod val="50000"/>
                  </a:schemeClr>
                </a:solidFill>
                <a:ea typeface="+mn-ea"/>
              </a:rPr>
              <a:t>PPI network</a:t>
            </a:r>
          </a:p>
          <a:p>
            <a:pPr lvl="2" eaLnBrk="1" fontAlgn="auto" hangingPunct="1">
              <a:spcAft>
                <a:spcPts val="0"/>
              </a:spcAft>
              <a:buFont typeface="Arial"/>
              <a:buChar char="•"/>
              <a:defRPr/>
            </a:pPr>
            <a:r>
              <a:rPr lang="en-US" dirty="0" smtClean="0">
                <a:solidFill>
                  <a:schemeClr val="accent2">
                    <a:lumMod val="50000"/>
                  </a:schemeClr>
                </a:solidFill>
                <a:ea typeface="+mn-ea"/>
              </a:rPr>
              <a:t>DIP Database</a:t>
            </a:r>
          </a:p>
          <a:p>
            <a:pPr lvl="2" eaLnBrk="1" fontAlgn="auto" hangingPunct="1">
              <a:spcAft>
                <a:spcPts val="0"/>
              </a:spcAft>
              <a:buFont typeface="Arial"/>
              <a:buChar char="•"/>
              <a:defRPr/>
            </a:pPr>
            <a:r>
              <a:rPr lang="en-US" dirty="0" smtClean="0">
                <a:solidFill>
                  <a:schemeClr val="accent2">
                    <a:lumMod val="50000"/>
                  </a:schemeClr>
                </a:solidFill>
                <a:ea typeface="+mn-ea"/>
              </a:rPr>
              <a:t>4,990 nodes with 21,911 edges</a:t>
            </a:r>
          </a:p>
          <a:p>
            <a:pPr lvl="1" eaLnBrk="1" fontAlgn="auto" hangingPunct="1">
              <a:spcAft>
                <a:spcPts val="0"/>
              </a:spcAft>
              <a:buFont typeface="Arial"/>
              <a:buChar char="–"/>
              <a:defRPr/>
            </a:pPr>
            <a:r>
              <a:rPr lang="en-US" i="1" dirty="0" err="1" smtClean="0">
                <a:solidFill>
                  <a:schemeClr val="accent2">
                    <a:lumMod val="50000"/>
                  </a:schemeClr>
                </a:solidFill>
                <a:ea typeface="+mn-ea"/>
              </a:rPr>
              <a:t>Hsa</a:t>
            </a:r>
            <a:r>
              <a:rPr lang="en-US" dirty="0" smtClean="0">
                <a:solidFill>
                  <a:schemeClr val="accent2">
                    <a:lumMod val="50000"/>
                  </a:schemeClr>
                </a:solidFill>
                <a:ea typeface="+mn-ea"/>
              </a:rPr>
              <a:t> PPI network</a:t>
            </a:r>
          </a:p>
          <a:p>
            <a:pPr lvl="2" eaLnBrk="1" fontAlgn="auto" hangingPunct="1">
              <a:spcAft>
                <a:spcPts val="0"/>
              </a:spcAft>
              <a:buFont typeface="Arial"/>
              <a:buChar char="•"/>
              <a:defRPr/>
            </a:pPr>
            <a:r>
              <a:rPr lang="en-US" dirty="0" smtClean="0">
                <a:solidFill>
                  <a:schemeClr val="accent2">
                    <a:lumMod val="50000"/>
                  </a:schemeClr>
                </a:solidFill>
                <a:ea typeface="+mn-ea"/>
              </a:rPr>
              <a:t>Human </a:t>
            </a:r>
            <a:r>
              <a:rPr lang="en-US" dirty="0">
                <a:solidFill>
                  <a:schemeClr val="accent2">
                    <a:lumMod val="50000"/>
                  </a:schemeClr>
                </a:solidFill>
                <a:ea typeface="+mn-ea"/>
              </a:rPr>
              <a:t>Protein Reference Database</a:t>
            </a:r>
            <a:endParaRPr lang="en-US" dirty="0" smtClean="0">
              <a:solidFill>
                <a:schemeClr val="accent2">
                  <a:lumMod val="50000"/>
                </a:schemeClr>
              </a:solidFill>
              <a:ea typeface="+mn-ea"/>
            </a:endParaRPr>
          </a:p>
          <a:p>
            <a:pPr lvl="2" eaLnBrk="1" fontAlgn="auto" hangingPunct="1">
              <a:spcAft>
                <a:spcPts val="0"/>
              </a:spcAft>
              <a:buFont typeface="Arial"/>
              <a:buChar char="•"/>
              <a:defRPr/>
            </a:pPr>
            <a:r>
              <a:rPr lang="en-US" dirty="0" smtClean="0">
                <a:solidFill>
                  <a:schemeClr val="accent2">
                    <a:lumMod val="50000"/>
                  </a:schemeClr>
                </a:solidFill>
                <a:ea typeface="+mn-ea"/>
              </a:rPr>
              <a:t>9,270 nodes with 36,917 edges</a:t>
            </a:r>
          </a:p>
          <a:p>
            <a:pPr eaLnBrk="1" fontAlgn="auto" hangingPunct="1">
              <a:spcAft>
                <a:spcPts val="0"/>
              </a:spcAft>
              <a:buFont typeface="Arial"/>
              <a:buChar char="•"/>
              <a:defRPr/>
            </a:pPr>
            <a:r>
              <a:rPr lang="en-US" dirty="0" smtClean="0">
                <a:solidFill>
                  <a:schemeClr val="accent2">
                    <a:lumMod val="50000"/>
                  </a:schemeClr>
                </a:solidFill>
                <a:ea typeface="+mn-ea"/>
              </a:rPr>
              <a:t>Performance comparison</a:t>
            </a:r>
          </a:p>
          <a:p>
            <a:pPr lvl="1" eaLnBrk="1" fontAlgn="auto" hangingPunct="1">
              <a:spcAft>
                <a:spcPts val="0"/>
              </a:spcAft>
              <a:buFont typeface="Arial"/>
              <a:buChar char="–"/>
              <a:defRPr/>
            </a:pPr>
            <a:r>
              <a:rPr lang="en-US" dirty="0" smtClean="0">
                <a:solidFill>
                  <a:schemeClr val="accent2">
                    <a:lumMod val="50000"/>
                  </a:schemeClr>
                </a:solidFill>
                <a:ea typeface="+mn-ea"/>
              </a:rPr>
              <a:t>Mathematical and biological performance</a:t>
            </a:r>
          </a:p>
          <a:p>
            <a:pPr lvl="2" eaLnBrk="1" fontAlgn="auto" hangingPunct="1">
              <a:spcAft>
                <a:spcPts val="0"/>
              </a:spcAft>
              <a:buFont typeface="Arial"/>
              <a:buChar char="•"/>
              <a:defRPr/>
            </a:pPr>
            <a:r>
              <a:rPr lang="en-US" dirty="0" smtClean="0">
                <a:solidFill>
                  <a:schemeClr val="accent2">
                    <a:lumMod val="50000"/>
                  </a:schemeClr>
                </a:solidFill>
                <a:ea typeface="+mn-ea"/>
              </a:rPr>
              <a:t>Mathematical: objective function value</a:t>
            </a:r>
          </a:p>
          <a:p>
            <a:pPr lvl="2" eaLnBrk="1" fontAlgn="auto" hangingPunct="1">
              <a:spcAft>
                <a:spcPts val="0"/>
              </a:spcAft>
              <a:buFont typeface="Arial"/>
              <a:buChar char="•"/>
              <a:defRPr/>
            </a:pPr>
            <a:r>
              <a:rPr lang="en-US" dirty="0" smtClean="0">
                <a:solidFill>
                  <a:schemeClr val="accent2">
                    <a:lumMod val="50000"/>
                  </a:schemeClr>
                </a:solidFill>
                <a:ea typeface="+mn-ea"/>
              </a:rPr>
              <a:t>Biological: Gene Ontology analysis</a:t>
            </a:r>
          </a:p>
          <a:p>
            <a:pPr lvl="1" eaLnBrk="1" fontAlgn="auto" hangingPunct="1">
              <a:spcAft>
                <a:spcPts val="0"/>
              </a:spcAft>
              <a:buFont typeface="Arial"/>
              <a:buChar char="–"/>
              <a:defRPr/>
            </a:pPr>
            <a:r>
              <a:rPr lang="en-US" dirty="0" smtClean="0">
                <a:solidFill>
                  <a:schemeClr val="accent2">
                    <a:lumMod val="50000"/>
                  </a:schemeClr>
                </a:solidFill>
                <a:ea typeface="+mn-ea"/>
              </a:rPr>
              <a:t>Computational time</a:t>
            </a:r>
            <a:endParaRPr lang="en-US" dirty="0">
              <a:solidFill>
                <a:schemeClr val="accent2">
                  <a:lumMod val="50000"/>
                </a:schemeClr>
              </a:solidFill>
              <a:ea typeface="+mn-ea"/>
            </a:endParaRPr>
          </a:p>
          <a:p>
            <a:pPr marL="0" indent="0" eaLnBrk="1" fontAlgn="auto" hangingPunct="1">
              <a:spcAft>
                <a:spcPts val="0"/>
              </a:spcAft>
              <a:buFont typeface="Arial"/>
              <a:buNone/>
              <a:defRPr/>
            </a:pPr>
            <a:endParaRPr lang="en-US" dirty="0">
              <a:solidFill>
                <a:schemeClr val="accent2">
                  <a:lumMod val="50000"/>
                </a:schemeClr>
              </a:solidFill>
              <a:ea typeface="+mn-ea"/>
            </a:endParaRPr>
          </a:p>
        </p:txBody>
      </p:sp>
      <p:sp>
        <p:nvSpPr>
          <p:cNvPr id="3789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5BFD1352-9B0A-FD49-84BD-DD7C248709CB}" type="slidenum">
              <a:rPr lang="en-US" sz="2000">
                <a:solidFill>
                  <a:srgbClr val="FFFFFF"/>
                </a:solidFill>
              </a:rPr>
              <a:pPr eaLnBrk="1" fontAlgn="base" hangingPunct="1">
                <a:spcBef>
                  <a:spcPct val="0"/>
                </a:spcBef>
                <a:spcAft>
                  <a:spcPct val="0"/>
                </a:spcAft>
              </a:pPr>
              <a:t>24</a:t>
            </a:fld>
            <a:endParaRPr lang="en-US" sz="2000">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eaLnBrk="1" hangingPunct="1"/>
            <a:r>
              <a:rPr lang="en-US">
                <a:latin typeface="Tahoma" charset="0"/>
              </a:rPr>
              <a:t>SGPG vs. SA</a:t>
            </a:r>
          </a:p>
        </p:txBody>
      </p:sp>
      <p:sp>
        <p:nvSpPr>
          <p:cNvPr id="38914" name="Content Placeholder 2"/>
          <p:cNvSpPr>
            <a:spLocks noGrp="1"/>
          </p:cNvSpPr>
          <p:nvPr>
            <p:ph idx="1"/>
          </p:nvPr>
        </p:nvSpPr>
        <p:spPr/>
        <p:txBody>
          <a:bodyPr/>
          <a:lstStyle/>
          <a:p>
            <a:pPr eaLnBrk="1" hangingPunct="1"/>
            <a:r>
              <a:rPr lang="en-US" dirty="0">
                <a:latin typeface="Tahoma" charset="0"/>
              </a:rPr>
              <a:t>Mathematical and Time </a:t>
            </a:r>
            <a:r>
              <a:rPr lang="en-US" dirty="0" smtClean="0">
                <a:latin typeface="Tahoma" charset="0"/>
              </a:rPr>
              <a:t>Comparison</a:t>
            </a:r>
            <a:endParaRPr lang="en-US" dirty="0">
              <a:latin typeface="Tahoma" charset="0"/>
            </a:endParaRPr>
          </a:p>
          <a:p>
            <a:pPr eaLnBrk="1" hangingPunct="1"/>
            <a:r>
              <a:rPr lang="en-US" dirty="0" smtClean="0">
                <a:latin typeface="Tahoma" charset="0"/>
              </a:rPr>
              <a:t>Results of SA can be viewed as the optimal solution.</a:t>
            </a:r>
            <a:endParaRPr lang="en-US" dirty="0">
              <a:latin typeface="Tahoma" charset="0"/>
            </a:endParaRPr>
          </a:p>
          <a:p>
            <a:pPr eaLnBrk="1" hangingPunct="1"/>
            <a:endParaRPr lang="en-US" dirty="0">
              <a:latin typeface="Tahoma" charset="0"/>
            </a:endParaRPr>
          </a:p>
          <a:p>
            <a:pPr eaLnBrk="1" hangingPunct="1"/>
            <a:endParaRPr lang="en-US" dirty="0">
              <a:latin typeface="Tahoma" charset="0"/>
            </a:endParaRPr>
          </a:p>
          <a:p>
            <a:pPr eaLnBrk="1" hangingPunct="1"/>
            <a:endParaRPr lang="en-US" dirty="0">
              <a:latin typeface="Tahoma" charset="0"/>
            </a:endParaRPr>
          </a:p>
          <a:p>
            <a:pPr eaLnBrk="1" hangingPunct="1"/>
            <a:endParaRPr lang="en-US" dirty="0">
              <a:latin typeface="Tahoma" charset="0"/>
            </a:endParaRPr>
          </a:p>
        </p:txBody>
      </p:sp>
      <p:sp>
        <p:nvSpPr>
          <p:cNvPr id="3891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6E906427-781A-EB43-8376-77BF973CA9F8}" type="slidenum">
              <a:rPr lang="en-US" sz="2000">
                <a:solidFill>
                  <a:srgbClr val="FFFFFF"/>
                </a:solidFill>
              </a:rPr>
              <a:pPr eaLnBrk="1" fontAlgn="base" hangingPunct="1">
                <a:spcBef>
                  <a:spcPct val="0"/>
                </a:spcBef>
                <a:spcAft>
                  <a:spcPct val="0"/>
                </a:spcAft>
              </a:pPr>
              <a:t>25</a:t>
            </a:fld>
            <a:endParaRPr lang="en-US" sz="2000">
              <a:solidFill>
                <a:srgbClr val="FFFFFF"/>
              </a:solidFill>
            </a:endParaRPr>
          </a:p>
        </p:txBody>
      </p:sp>
      <p:sp>
        <p:nvSpPr>
          <p:cNvPr id="38916" name="Picture 5"/>
          <p:cNvSpPr>
            <a:spLocks noChangeAspect="1"/>
          </p:cNvSpPr>
          <p:nvPr/>
        </p:nvSpPr>
        <p:spPr bwMode="auto">
          <a:xfrm>
            <a:off x="57150" y="1325563"/>
            <a:ext cx="8902700"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8917" name="Picture 6" descr="sce.eps"/>
          <p:cNvPicPr>
            <a:picLocks noChangeAspect="1"/>
          </p:cNvPicPr>
          <p:nvPr/>
        </p:nvPicPr>
        <p:blipFill>
          <a:blip r:embed="rId2">
            <a:extLst>
              <a:ext uri="{28A0092B-C50C-407E-A947-70E740481C1C}">
                <a14:useLocalDpi xmlns:a14="http://schemas.microsoft.com/office/drawing/2010/main" val="0"/>
              </a:ext>
            </a:extLst>
          </a:blip>
          <a:srcRect l="5278" r="7297"/>
          <a:stretch>
            <a:fillRect/>
          </a:stretch>
        </p:blipFill>
        <p:spPr bwMode="auto">
          <a:xfrm>
            <a:off x="639763" y="2851150"/>
            <a:ext cx="7666037"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en-US">
                <a:latin typeface="Arial" charset="0"/>
              </a:rPr>
              <a:t>SGPG vs. SA</a:t>
            </a:r>
          </a:p>
        </p:txBody>
      </p:sp>
      <p:sp>
        <p:nvSpPr>
          <p:cNvPr id="39938" name="Content Placeholder 2"/>
          <p:cNvSpPr>
            <a:spLocks noGrp="1"/>
          </p:cNvSpPr>
          <p:nvPr>
            <p:ph idx="1"/>
          </p:nvPr>
        </p:nvSpPr>
        <p:spPr/>
        <p:txBody>
          <a:bodyPr/>
          <a:lstStyle/>
          <a:p>
            <a:pPr eaLnBrk="1" hangingPunct="1"/>
            <a:r>
              <a:rPr lang="en-US">
                <a:latin typeface="Arial" charset="0"/>
              </a:rPr>
              <a:t>Biological performance</a:t>
            </a:r>
          </a:p>
        </p:txBody>
      </p:sp>
      <p:sp>
        <p:nvSpPr>
          <p:cNvPr id="3993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C1139E6-B882-1D4D-B77C-08C294A9E545}" type="slidenum">
              <a:rPr lang="en-US" sz="2000">
                <a:solidFill>
                  <a:srgbClr val="FFFFFF"/>
                </a:solidFill>
              </a:rPr>
              <a:pPr eaLnBrk="1" fontAlgn="base" hangingPunct="1">
                <a:spcBef>
                  <a:spcPct val="0"/>
                </a:spcBef>
                <a:spcAft>
                  <a:spcPct val="0"/>
                </a:spcAft>
              </a:pPr>
              <a:t>26</a:t>
            </a:fld>
            <a:endParaRPr lang="en-US" sz="2000">
              <a:solidFill>
                <a:srgbClr val="FFFFFF"/>
              </a:solidFill>
            </a:endParaRPr>
          </a:p>
        </p:txBody>
      </p:sp>
      <p:sp>
        <p:nvSpPr>
          <p:cNvPr id="39940" name="TextBox 5"/>
          <p:cNvSpPr txBox="1">
            <a:spLocks noChangeArrowheads="1"/>
          </p:cNvSpPr>
          <p:nvPr/>
        </p:nvSpPr>
        <p:spPr bwMode="auto">
          <a:xfrm>
            <a:off x="396875" y="4876800"/>
            <a:ext cx="87471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solidFill>
                  <a:srgbClr val="0000FF"/>
                </a:solidFill>
                <a:latin typeface="Arial" charset="0"/>
                <a:cs typeface="Arial" charset="0"/>
              </a:rPr>
              <a:t>We consider a module biologically enriched when it has significantly enriched GO terms below 1% after Bonferroni correction. </a:t>
            </a:r>
          </a:p>
        </p:txBody>
      </p:sp>
      <p:pic>
        <p:nvPicPr>
          <p:cNvPr id="3994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31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Arial" charset="0"/>
              </a:rPr>
              <a:t>Conclusion</a:t>
            </a:r>
          </a:p>
        </p:txBody>
      </p:sp>
      <p:sp>
        <p:nvSpPr>
          <p:cNvPr id="40962" name="Content Placeholder 2"/>
          <p:cNvSpPr>
            <a:spLocks noGrp="1"/>
          </p:cNvSpPr>
          <p:nvPr>
            <p:ph idx="1"/>
          </p:nvPr>
        </p:nvSpPr>
        <p:spPr/>
        <p:txBody>
          <a:bodyPr/>
          <a:lstStyle/>
          <a:p>
            <a:r>
              <a:rPr lang="en-US">
                <a:latin typeface="Arial" charset="0"/>
              </a:rPr>
              <a:t>SGPG has the competitive performance with simulated annealing, but works more fast. </a:t>
            </a: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676B5B67-7D22-1548-B56E-722C75B1DEB0}" type="slidenum">
              <a:rPr lang="en-US" smtClean="0"/>
              <a:pPr>
                <a:defRPr/>
              </a:pPr>
              <a:t>27</a:t>
            </a:fld>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atin typeface="Arial" charset="0"/>
              </a:rPr>
              <a:t>Resolution Problem</a:t>
            </a:r>
          </a:p>
        </p:txBody>
      </p:sp>
      <p:sp>
        <p:nvSpPr>
          <p:cNvPr id="47106" name="Content Placeholder 2"/>
          <p:cNvSpPr>
            <a:spLocks noGrp="1"/>
          </p:cNvSpPr>
          <p:nvPr>
            <p:ph idx="1"/>
          </p:nvPr>
        </p:nvSpPr>
        <p:spPr/>
        <p:txBody>
          <a:bodyPr/>
          <a:lstStyle/>
          <a:p>
            <a:pPr>
              <a:defRPr/>
            </a:pPr>
            <a:r>
              <a:rPr lang="en-US" dirty="0" smtClean="0"/>
              <a:t>Modularity optimization</a:t>
            </a:r>
            <a:r>
              <a:rPr lang="en-US" baseline="30000" dirty="0" smtClean="0"/>
              <a:t>[1]</a:t>
            </a:r>
          </a:p>
          <a:p>
            <a:pPr marL="0" indent="0">
              <a:buFont typeface="Arial" charset="0"/>
              <a:buNone/>
              <a:defRPr/>
            </a:pPr>
            <a:endParaRPr lang="en-US" dirty="0" smtClean="0"/>
          </a:p>
          <a:p>
            <a:pPr marL="0" indent="0">
              <a:buFont typeface="Arial" charset="0"/>
              <a:buNone/>
              <a:defRPr/>
            </a:pPr>
            <a:endParaRPr lang="en-US" dirty="0"/>
          </a:p>
          <a:p>
            <a:pPr>
              <a:defRPr/>
            </a:pPr>
            <a:r>
              <a:rPr lang="en-US" dirty="0"/>
              <a:t>Modularity optimization </a:t>
            </a:r>
            <a:r>
              <a:rPr lang="en-US" dirty="0" smtClean="0"/>
              <a:t>may miss modules </a:t>
            </a:r>
            <a:r>
              <a:rPr lang="en-US" dirty="0"/>
              <a:t>with small sizes</a:t>
            </a:r>
            <a:r>
              <a:rPr lang="en-US" baseline="30000" dirty="0"/>
              <a:t>[2</a:t>
            </a:r>
            <a:r>
              <a:rPr lang="en-US" baseline="30000" dirty="0" smtClean="0"/>
              <a:t>].</a:t>
            </a:r>
          </a:p>
          <a:p>
            <a:pPr>
              <a:defRPr/>
            </a:pPr>
            <a:endParaRPr lang="en-US" baseline="30000" dirty="0"/>
          </a:p>
          <a:p>
            <a:pPr>
              <a:defRPr/>
            </a:pPr>
            <a:r>
              <a:rPr lang="en-US" dirty="0" smtClean="0"/>
              <a:t>Modularity is a </a:t>
            </a:r>
            <a:r>
              <a:rPr lang="en-US" dirty="0"/>
              <a:t>special </a:t>
            </a:r>
            <a:r>
              <a:rPr lang="en-US" dirty="0" smtClean="0"/>
              <a:t>case of block modeling,</a:t>
            </a:r>
            <a:r>
              <a:rPr lang="en-US" dirty="0"/>
              <a:t> </a:t>
            </a:r>
            <a:r>
              <a:rPr lang="en-US" dirty="0" smtClean="0"/>
              <a:t>which also suffers the resolution problem.  </a:t>
            </a:r>
            <a:endParaRPr lang="en-US" dirty="0"/>
          </a:p>
        </p:txBody>
      </p:sp>
      <p:sp>
        <p:nvSpPr>
          <p:cNvPr id="4" name="Slide Number Placeholder 3"/>
          <p:cNvSpPr>
            <a:spLocks noGrp="1"/>
          </p:cNvSpPr>
          <p:nvPr>
            <p:ph type="sldNum" sz="quarter" idx="12"/>
          </p:nvPr>
        </p:nvSpPr>
        <p:spPr/>
        <p:txBody>
          <a:bodyPr/>
          <a:lstStyle/>
          <a:p>
            <a:pPr>
              <a:defRPr/>
            </a:pPr>
            <a:fld id="{2F3946B3-BDE0-B94C-B715-B7861D3E95E8}" type="slidenum">
              <a:rPr lang="en-US" smtClean="0"/>
              <a:pPr>
                <a:defRPr/>
              </a:pPr>
              <a:t>28</a:t>
            </a:fld>
            <a:endParaRPr lang="en-US"/>
          </a:p>
        </p:txBody>
      </p:sp>
      <p:sp>
        <p:nvSpPr>
          <p:cNvPr id="41988" name="Rectangle 5"/>
          <p:cNvSpPr>
            <a:spLocks noChangeArrowheads="1"/>
          </p:cNvSpPr>
          <p:nvPr/>
        </p:nvSpPr>
        <p:spPr bwMode="auto">
          <a:xfrm>
            <a:off x="42863" y="5527675"/>
            <a:ext cx="8780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[1] Newman M. (2006). Modularity and community structure in networks, PNAS, 103(23): 8577–8582.</a:t>
            </a:r>
          </a:p>
          <a:p>
            <a:r>
              <a:rPr lang="en-US" sz="1600"/>
              <a:t>[2] Santo F. and Marc B.(2007). Resolution limit in community detection, PNAS, 104(1): 36-41. </a:t>
            </a:r>
          </a:p>
        </p:txBody>
      </p:sp>
      <p:graphicFrame>
        <p:nvGraphicFramePr>
          <p:cNvPr id="41989" name="Object 6"/>
          <p:cNvGraphicFramePr>
            <a:graphicFrameLocks noChangeAspect="1"/>
          </p:cNvGraphicFramePr>
          <p:nvPr/>
        </p:nvGraphicFramePr>
        <p:xfrm>
          <a:off x="2201863" y="4443413"/>
          <a:ext cx="4038600" cy="1114425"/>
        </p:xfrm>
        <a:graphic>
          <a:graphicData uri="http://schemas.openxmlformats.org/presentationml/2006/ole">
            <mc:AlternateContent xmlns:mc="http://schemas.openxmlformats.org/markup-compatibility/2006">
              <mc:Choice xmlns:v="urn:schemas-microsoft-com:vml" Requires="v">
                <p:oleObj spid="_x0000_s42017" name="Equation" r:id="rId3" imgW="1752600" imgH="482600" progId="Equation.3">
                  <p:embed/>
                </p:oleObj>
              </mc:Choice>
              <mc:Fallback>
                <p:oleObj name="Equation" r:id="rId3" imgW="1752600" imgH="48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863" y="4443413"/>
                        <a:ext cx="4038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4"/>
          <p:cNvGraphicFramePr>
            <a:graphicFrameLocks noChangeAspect="1"/>
          </p:cNvGraphicFramePr>
          <p:nvPr/>
        </p:nvGraphicFramePr>
        <p:xfrm>
          <a:off x="2332038" y="1320800"/>
          <a:ext cx="3568700" cy="1087438"/>
        </p:xfrm>
        <a:graphic>
          <a:graphicData uri="http://schemas.openxmlformats.org/presentationml/2006/ole">
            <mc:AlternateContent xmlns:mc="http://schemas.openxmlformats.org/markup-compatibility/2006">
              <mc:Choice xmlns:v="urn:schemas-microsoft-com:vml" Requires="v">
                <p:oleObj spid="_x0000_s42018" name="Equation" r:id="rId5" imgW="1587500" imgH="482600" progId="Equation.3">
                  <p:embed/>
                </p:oleObj>
              </mc:Choice>
              <mc:Fallback>
                <p:oleObj name="Equation" r:id="rId5" imgW="1587500" imgH="482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2038" y="1320800"/>
                        <a:ext cx="35687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r>
              <a:rPr lang="en-US">
                <a:latin typeface="Arial" charset="0"/>
              </a:rPr>
              <a:t>Normalized Cut</a:t>
            </a:r>
          </a:p>
        </p:txBody>
      </p:sp>
      <p:sp>
        <p:nvSpPr>
          <p:cNvPr id="103426" name="Content Placeholder 2"/>
          <p:cNvSpPr>
            <a:spLocks noGrp="1"/>
          </p:cNvSpPr>
          <p:nvPr>
            <p:ph idx="1"/>
          </p:nvPr>
        </p:nvSpPr>
        <p:spPr/>
        <p:txBody>
          <a:bodyPr/>
          <a:lstStyle/>
          <a:p>
            <a:r>
              <a:rPr lang="en-US" dirty="0" smtClean="0">
                <a:latin typeface="Arial" charset="0"/>
              </a:rPr>
              <a:t>Formulation</a:t>
            </a:r>
          </a:p>
          <a:p>
            <a:endParaRPr lang="en-US" dirty="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Do not have the resolution problem.</a:t>
            </a:r>
          </a:p>
          <a:p>
            <a:pPr marL="0" indent="0">
              <a:buNone/>
            </a:pPr>
            <a:endParaRPr lang="en-US" dirty="0" smtClean="0">
              <a:latin typeface="Arial" charset="0"/>
            </a:endParaRPr>
          </a:p>
          <a:p>
            <a:r>
              <a:rPr lang="en-US" dirty="0" smtClean="0">
                <a:latin typeface="Arial" charset="0"/>
              </a:rPr>
              <a:t>Equivalent to the random walk on networks.</a:t>
            </a:r>
          </a:p>
          <a:p>
            <a:endParaRPr lang="en-US" dirty="0">
              <a:latin typeface="Arial" charset="0"/>
            </a:endParaRPr>
          </a:p>
          <a:p>
            <a:endParaRPr lang="en-US" dirty="0" smtClean="0">
              <a:latin typeface="Arial" charset="0"/>
            </a:endParaRPr>
          </a:p>
          <a:p>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AC2DBA9E-EC9C-4449-AA83-98E93EDFAF44}" type="slidenum">
              <a:rPr lang="en-US" smtClean="0"/>
              <a:pPr>
                <a:defRPr/>
              </a:pPr>
              <a:t>29</a:t>
            </a:fld>
            <a:endParaRPr lang="en-US"/>
          </a:p>
        </p:txBody>
      </p:sp>
      <p:graphicFrame>
        <p:nvGraphicFramePr>
          <p:cNvPr id="5" name="Object 18"/>
          <p:cNvGraphicFramePr>
            <a:graphicFrameLocks noChangeAspect="1"/>
          </p:cNvGraphicFramePr>
          <p:nvPr>
            <p:extLst>
              <p:ext uri="{D42A27DB-BD31-4B8C-83A1-F6EECF244321}">
                <p14:modId xmlns:p14="http://schemas.microsoft.com/office/powerpoint/2010/main" val="501846868"/>
              </p:ext>
            </p:extLst>
          </p:nvPr>
        </p:nvGraphicFramePr>
        <p:xfrm>
          <a:off x="3076575" y="1475575"/>
          <a:ext cx="2726242" cy="1159741"/>
        </p:xfrm>
        <a:graphic>
          <a:graphicData uri="http://schemas.openxmlformats.org/presentationml/2006/ole">
            <mc:AlternateContent xmlns:mc="http://schemas.openxmlformats.org/markup-compatibility/2006">
              <mc:Choice xmlns:v="urn:schemas-microsoft-com:vml" Requires="v">
                <p:oleObj spid="_x0000_s103441" name="Equation" r:id="rId3" imgW="1104900" imgH="469900" progId="Equation.3">
                  <p:embed/>
                </p:oleObj>
              </mc:Choice>
              <mc:Fallback>
                <p:oleObj name="Equation" r:id="rId3" imgW="1104900" imgH="469900" progId="Equation.3">
                  <p:embed/>
                  <p:pic>
                    <p:nvPicPr>
                      <p:cNvPr id="0" name=""/>
                      <p:cNvPicPr>
                        <a:picLocks noChangeAspect="1" noChangeArrowheads="1"/>
                      </p:cNvPicPr>
                      <p:nvPr/>
                    </p:nvPicPr>
                    <p:blipFill>
                      <a:blip r:embed="rId4"/>
                      <a:srcRect/>
                      <a:stretch>
                        <a:fillRect/>
                      </a:stretch>
                    </p:blipFill>
                    <p:spPr bwMode="auto">
                      <a:xfrm>
                        <a:off x="3076575" y="1475575"/>
                        <a:ext cx="2726242" cy="1159741"/>
                      </a:xfrm>
                      <a:prstGeom prst="rect">
                        <a:avLst/>
                      </a:prstGeom>
                      <a:noFill/>
                      <a:ln>
                        <a:noFill/>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atin typeface="Arial" charset="0"/>
              </a:rPr>
              <a:t>Module Identification</a:t>
            </a:r>
          </a:p>
        </p:txBody>
      </p:sp>
      <p:sp>
        <p:nvSpPr>
          <p:cNvPr id="3" name="Content Placeholder 2"/>
          <p:cNvSpPr>
            <a:spLocks noGrp="1"/>
          </p:cNvSpPr>
          <p:nvPr>
            <p:ph idx="1"/>
          </p:nvPr>
        </p:nvSpPr>
        <p:spPr/>
        <p:txBody>
          <a:bodyPr/>
          <a:lstStyle/>
          <a:p>
            <a:pPr>
              <a:defRPr/>
            </a:pPr>
            <a:r>
              <a:rPr lang="en-US" dirty="0" smtClean="0"/>
              <a:t>Biologically, a </a:t>
            </a:r>
            <a:r>
              <a:rPr lang="en-US" dirty="0"/>
              <a:t>group of biological </a:t>
            </a:r>
            <a:r>
              <a:rPr lang="en-US" dirty="0" smtClean="0"/>
              <a:t>units performs specific functions.</a:t>
            </a:r>
          </a:p>
          <a:p>
            <a:pPr>
              <a:defRPr/>
            </a:pPr>
            <a:endParaRPr lang="en-US" dirty="0"/>
          </a:p>
          <a:p>
            <a:pPr>
              <a:defRPr/>
            </a:pPr>
            <a:r>
              <a:rPr lang="en-US" dirty="0" smtClean="0"/>
              <a:t>Identify functional modules in biological networks</a:t>
            </a:r>
          </a:p>
          <a:p>
            <a:pPr lvl="1">
              <a:defRPr/>
            </a:pPr>
            <a:r>
              <a:rPr lang="en-US" dirty="0" smtClean="0"/>
              <a:t>Function prediction</a:t>
            </a:r>
          </a:p>
          <a:p>
            <a:pPr lvl="1">
              <a:defRPr/>
            </a:pPr>
            <a:r>
              <a:rPr lang="en-US" dirty="0"/>
              <a:t>O</a:t>
            </a:r>
            <a:r>
              <a:rPr lang="en-US" dirty="0" smtClean="0"/>
              <a:t>rganization </a:t>
            </a:r>
            <a:r>
              <a:rPr lang="en-US" dirty="0"/>
              <a:t>of the biological systems </a:t>
            </a:r>
            <a:endParaRPr lang="en-US" dirty="0" smtClean="0"/>
          </a:p>
          <a:p>
            <a:pPr marL="0" indent="0">
              <a:buFont typeface="Arial" charset="0"/>
              <a:buNone/>
              <a:defRPr/>
            </a:pPr>
            <a:r>
              <a:rPr lang="en-US" dirty="0" smtClean="0"/>
              <a:t> </a:t>
            </a:r>
          </a:p>
          <a:p>
            <a:pPr>
              <a:defRPr/>
            </a:pPr>
            <a:endParaRPr lang="en-US" dirty="0"/>
          </a:p>
        </p:txBody>
      </p:sp>
      <p:sp>
        <p:nvSpPr>
          <p:cNvPr id="4" name="Slide Number Placeholder 3"/>
          <p:cNvSpPr>
            <a:spLocks noGrp="1"/>
          </p:cNvSpPr>
          <p:nvPr>
            <p:ph type="sldNum" sz="quarter" idx="12"/>
          </p:nvPr>
        </p:nvSpPr>
        <p:spPr/>
        <p:txBody>
          <a:bodyPr/>
          <a:lstStyle/>
          <a:p>
            <a:pPr>
              <a:defRPr/>
            </a:pPr>
            <a:fld id="{B84E0971-630B-144A-B12F-9E03BE647006}" type="slidenum">
              <a:rPr lang="en-US" smtClean="0"/>
              <a:pPr>
                <a:defRPr/>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p:cNvPicPr>
          <p:nvPr/>
        </p:nvPicPr>
        <p:blipFill>
          <a:blip r:embed="rId3">
            <a:extLst>
              <a:ext uri="{28A0092B-C50C-407E-A947-70E740481C1C}">
                <a14:useLocalDpi xmlns:a14="http://schemas.microsoft.com/office/drawing/2010/main" val="0"/>
              </a:ext>
            </a:extLst>
          </a:blip>
          <a:srcRect l="3683" t="1318" r="3915"/>
          <a:stretch>
            <a:fillRect/>
          </a:stretch>
        </p:blipFill>
        <p:spPr bwMode="auto">
          <a:xfrm>
            <a:off x="3124200" y="2511425"/>
            <a:ext cx="2582863"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9" name="Title 1"/>
          <p:cNvSpPr>
            <a:spLocks noGrp="1"/>
          </p:cNvSpPr>
          <p:nvPr>
            <p:ph type="title"/>
          </p:nvPr>
        </p:nvSpPr>
        <p:spPr/>
        <p:txBody>
          <a:bodyPr/>
          <a:lstStyle/>
          <a:p>
            <a:r>
              <a:rPr lang="en-US" dirty="0">
                <a:latin typeface="Arial" charset="0"/>
              </a:rPr>
              <a:t>Random Walk on </a:t>
            </a:r>
            <a:r>
              <a:rPr lang="en-US" dirty="0" smtClean="0">
                <a:latin typeface="Arial" charset="0"/>
              </a:rPr>
              <a:t>Networks</a:t>
            </a:r>
            <a:endParaRPr lang="en-US" dirty="0">
              <a:latin typeface="Arial" charset="0"/>
            </a:endParaRPr>
          </a:p>
        </p:txBody>
      </p:sp>
      <p:sp>
        <p:nvSpPr>
          <p:cNvPr id="43010" name="Content Placeholder 2"/>
          <p:cNvSpPr>
            <a:spLocks noGrp="1"/>
          </p:cNvSpPr>
          <p:nvPr>
            <p:ph idx="1"/>
          </p:nvPr>
        </p:nvSpPr>
        <p:spPr/>
        <p:txBody>
          <a:bodyPr/>
          <a:lstStyle/>
          <a:p>
            <a:r>
              <a:rPr lang="en-US" dirty="0">
                <a:latin typeface="Arial" charset="0"/>
              </a:rPr>
              <a:t>If a random walker starts at a node and travel randomly to connected nodes, then he is more likely to be trapped in a small sub-network.</a:t>
            </a: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Low conductance of the Markov Chain</a:t>
            </a:r>
          </a:p>
          <a:p>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BDC79B05-E01C-5746-8271-23289C78F2C0}" type="slidenum">
              <a:rPr lang="en-US" smtClean="0"/>
              <a:pPr>
                <a:defRPr/>
              </a:pPr>
              <a:t>30</a:t>
            </a:fld>
            <a:endParaRPr lang="en-US"/>
          </a:p>
        </p:txBody>
      </p:sp>
      <p:sp>
        <p:nvSpPr>
          <p:cNvPr id="43012" name="Picture 5"/>
          <p:cNvSpPr>
            <a:spLocks noChangeAspect="1"/>
          </p:cNvSpPr>
          <p:nvPr/>
        </p:nvSpPr>
        <p:spPr bwMode="auto">
          <a:xfrm>
            <a:off x="2971800" y="2359025"/>
            <a:ext cx="2582863"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13" name="Picture 6"/>
          <p:cNvSpPr>
            <a:spLocks noChangeAspect="1"/>
          </p:cNvSpPr>
          <p:nvPr/>
        </p:nvSpPr>
        <p:spPr bwMode="auto">
          <a:xfrm>
            <a:off x="2227263" y="4911725"/>
            <a:ext cx="51133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14" name="Picture 7"/>
          <p:cNvSpPr>
            <a:spLocks noChangeAspect="1"/>
          </p:cNvSpPr>
          <p:nvPr/>
        </p:nvSpPr>
        <p:spPr bwMode="auto">
          <a:xfrm>
            <a:off x="6015038" y="2441575"/>
            <a:ext cx="13763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aphicFrame>
        <p:nvGraphicFramePr>
          <p:cNvPr id="43015" name="Object 10"/>
          <p:cNvGraphicFramePr>
            <a:graphicFrameLocks noChangeAspect="1"/>
          </p:cNvGraphicFramePr>
          <p:nvPr/>
        </p:nvGraphicFramePr>
        <p:xfrm>
          <a:off x="2803525" y="2509838"/>
          <a:ext cx="307975" cy="400050"/>
        </p:xfrm>
        <a:graphic>
          <a:graphicData uri="http://schemas.openxmlformats.org/presentationml/2006/ole">
            <mc:AlternateContent xmlns:mc="http://schemas.openxmlformats.org/markup-compatibility/2006">
              <mc:Choice xmlns:v="urn:schemas-microsoft-com:vml" Requires="v">
                <p:oleObj spid="_x0000_s43047" name="Equation" r:id="rId4" imgW="127000" imgH="165100" progId="Equation.3">
                  <p:embed/>
                </p:oleObj>
              </mc:Choice>
              <mc:Fallback>
                <p:oleObj name="Equation" r:id="rId4" imgW="127000" imgH="1651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525" y="2509838"/>
                        <a:ext cx="307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6" name="Object 11"/>
          <p:cNvGraphicFramePr>
            <a:graphicFrameLocks noChangeAspect="1"/>
          </p:cNvGraphicFramePr>
          <p:nvPr/>
        </p:nvGraphicFramePr>
        <p:xfrm>
          <a:off x="4435475" y="2384425"/>
          <a:ext cx="307975" cy="523875"/>
        </p:xfrm>
        <a:graphic>
          <a:graphicData uri="http://schemas.openxmlformats.org/presentationml/2006/ole">
            <mc:AlternateContent xmlns:mc="http://schemas.openxmlformats.org/markup-compatibility/2006">
              <mc:Choice xmlns:v="urn:schemas-microsoft-com:vml" Requires="v">
                <p:oleObj spid="_x0000_s43048" name="Equation" r:id="rId6" imgW="127000" imgH="215900" progId="Equation.3">
                  <p:embed/>
                </p:oleObj>
              </mc:Choice>
              <mc:Fallback>
                <p:oleObj name="Equation" r:id="rId6" imgW="127000" imgH="2159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75" y="2384425"/>
                        <a:ext cx="307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7" name="Picture 12"/>
          <p:cNvSpPr>
            <a:spLocks noChangeAspect="1"/>
          </p:cNvSpPr>
          <p:nvPr/>
        </p:nvSpPr>
        <p:spPr bwMode="auto">
          <a:xfrm>
            <a:off x="5986463" y="2989263"/>
            <a:ext cx="1547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43018" name="Group 15"/>
          <p:cNvGrpSpPr>
            <a:grpSpLocks/>
          </p:cNvGrpSpPr>
          <p:nvPr/>
        </p:nvGrpSpPr>
        <p:grpSpPr bwMode="auto">
          <a:xfrm>
            <a:off x="5986463" y="3440113"/>
            <a:ext cx="2720975" cy="501650"/>
            <a:chOff x="5986692" y="3272239"/>
            <a:chExt cx="1272812" cy="165100"/>
          </a:xfrm>
        </p:grpSpPr>
        <p:sp>
          <p:nvSpPr>
            <p:cNvPr id="43019" name="Picture 13"/>
            <p:cNvSpPr>
              <a:spLocks noChangeAspect="1"/>
            </p:cNvSpPr>
            <p:nvPr/>
          </p:nvSpPr>
          <p:spPr bwMode="auto">
            <a:xfrm>
              <a:off x="5986692" y="3282950"/>
              <a:ext cx="2540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20" name="Picture 14"/>
            <p:cNvSpPr>
              <a:spLocks noChangeAspect="1"/>
            </p:cNvSpPr>
            <p:nvPr/>
          </p:nvSpPr>
          <p:spPr bwMode="auto">
            <a:xfrm>
              <a:off x="6294304" y="3272239"/>
              <a:ext cx="9652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15"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663" y="5064125"/>
            <a:ext cx="51133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167438" y="2593975"/>
            <a:ext cx="13763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38863" y="3141663"/>
            <a:ext cx="1547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5"/>
          <p:cNvGrpSpPr>
            <a:grpSpLocks/>
          </p:cNvGrpSpPr>
          <p:nvPr/>
        </p:nvGrpSpPr>
        <p:grpSpPr bwMode="auto">
          <a:xfrm>
            <a:off x="6138863" y="3592513"/>
            <a:ext cx="2720975" cy="501650"/>
            <a:chOff x="5986692" y="3272239"/>
            <a:chExt cx="1272812" cy="165100"/>
          </a:xfrm>
        </p:grpSpPr>
        <p:pic>
          <p:nvPicPr>
            <p:cNvPr id="19" name="Picture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86692" y="3282950"/>
              <a:ext cx="2540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294304" y="3272239"/>
              <a:ext cx="9652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Tahoma" charset="0"/>
              </a:rPr>
              <a:t>One-hop vs. Two-hop</a:t>
            </a:r>
          </a:p>
        </p:txBody>
      </p:sp>
      <p:sp>
        <p:nvSpPr>
          <p:cNvPr id="4" name="Slide Number Placeholder 3"/>
          <p:cNvSpPr>
            <a:spLocks noGrp="1"/>
          </p:cNvSpPr>
          <p:nvPr>
            <p:ph type="sldNum" sz="quarter" idx="12"/>
          </p:nvPr>
        </p:nvSpPr>
        <p:spPr/>
        <p:txBody>
          <a:bodyPr/>
          <a:lstStyle/>
          <a:p>
            <a:pPr>
              <a:defRPr/>
            </a:pPr>
            <a:fld id="{E8737B28-0DF7-884D-AC2B-C2FA87D73ACC}" type="slidenum">
              <a:rPr lang="en-US" smtClean="0"/>
              <a:pPr>
                <a:defRPr/>
              </a:pPr>
              <a:t>31</a:t>
            </a:fld>
            <a:endParaRPr lang="en-US"/>
          </a:p>
        </p:txBody>
      </p:sp>
      <p:pic>
        <p:nvPicPr>
          <p:cNvPr id="5" name="Picture 4" descr="modu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096963"/>
            <a:ext cx="178752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2959100" y="1096963"/>
            <a:ext cx="1828800" cy="5024437"/>
            <a:chOff x="2567716" y="1097216"/>
            <a:chExt cx="1829666" cy="5024818"/>
          </a:xfrm>
        </p:grpSpPr>
        <p:pic>
          <p:nvPicPr>
            <p:cNvPr id="44069" name="Picture 6" descr="modu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0031" y="1097216"/>
              <a:ext cx="1787351" cy="502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567716" y="1713213"/>
              <a:ext cx="711537" cy="311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582011" y="2954732"/>
              <a:ext cx="849714" cy="3095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2582011" y="4586806"/>
              <a:ext cx="962481" cy="3095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8"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1817688"/>
            <a:ext cx="2794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3629025" y="1797050"/>
            <a:ext cx="417513" cy="31115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p:nvSpPr>
        <p:spPr bwMode="auto">
          <a:xfrm>
            <a:off x="2971800" y="996950"/>
            <a:ext cx="2568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solidFill>
                  <a:srgbClr val="632523"/>
                </a:solidFill>
              </a:rPr>
              <a:t>Random Walk</a:t>
            </a:r>
          </a:p>
        </p:txBody>
      </p:sp>
      <p:cxnSp>
        <p:nvCxnSpPr>
          <p:cNvPr id="15" name="Straight Arrow Connector 14"/>
          <p:cNvCxnSpPr/>
          <p:nvPr/>
        </p:nvCxnSpPr>
        <p:spPr>
          <a:xfrm flipV="1">
            <a:off x="3752850" y="2024063"/>
            <a:ext cx="419100" cy="15240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660000">
            <a:off x="3673475" y="2368550"/>
            <a:ext cx="571500" cy="238125"/>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680000" flipV="1">
            <a:off x="3794125" y="2217738"/>
            <a:ext cx="417513" cy="15240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157663"/>
            <a:ext cx="2794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flipV="1">
            <a:off x="3724275" y="3960813"/>
            <a:ext cx="419100" cy="309562"/>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783013" y="4325938"/>
            <a:ext cx="479425" cy="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609975" y="3946525"/>
            <a:ext cx="0" cy="31115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1"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8" y="4895850"/>
            <a:ext cx="279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p:cNvCxnSpPr/>
          <p:nvPr/>
        </p:nvCxnSpPr>
        <p:spPr>
          <a:xfrm flipV="1">
            <a:off x="3736975" y="4895850"/>
            <a:ext cx="406400" cy="155575"/>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814763" y="5162550"/>
            <a:ext cx="357187" cy="103188"/>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806825" y="5265738"/>
            <a:ext cx="406400" cy="512762"/>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grpSp>
        <p:nvGrpSpPr>
          <p:cNvPr id="38" name="Group 37"/>
          <p:cNvGrpSpPr>
            <a:grpSpLocks/>
          </p:cNvGrpSpPr>
          <p:nvPr/>
        </p:nvGrpSpPr>
        <p:grpSpPr bwMode="auto">
          <a:xfrm>
            <a:off x="5915025" y="1096963"/>
            <a:ext cx="1830388" cy="5024437"/>
            <a:chOff x="2567716" y="1097216"/>
            <a:chExt cx="1829666" cy="5024818"/>
          </a:xfrm>
        </p:grpSpPr>
        <p:pic>
          <p:nvPicPr>
            <p:cNvPr id="44065" name="Picture 38" descr="modu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0031" y="1097216"/>
              <a:ext cx="1787351" cy="502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2567716" y="1713213"/>
              <a:ext cx="710919" cy="311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a:off x="2581998" y="2954732"/>
              <a:ext cx="850564" cy="3095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Rectangle 41"/>
            <p:cNvSpPr/>
            <p:nvPr/>
          </p:nvSpPr>
          <p:spPr>
            <a:xfrm>
              <a:off x="2581998" y="4586806"/>
              <a:ext cx="963232" cy="3095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43"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013" y="1817688"/>
            <a:ext cx="2794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3" y="4157663"/>
            <a:ext cx="2794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 desc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895850"/>
            <a:ext cx="279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Arrow Connector 52"/>
          <p:cNvCxnSpPr/>
          <p:nvPr/>
        </p:nvCxnSpPr>
        <p:spPr>
          <a:xfrm flipV="1">
            <a:off x="6694488" y="4895850"/>
            <a:ext cx="406400" cy="155575"/>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a:spLocks noChangeArrowheads="1"/>
          </p:cNvSpPr>
          <p:nvPr/>
        </p:nvSpPr>
        <p:spPr bwMode="auto">
          <a:xfrm>
            <a:off x="5370513" y="985838"/>
            <a:ext cx="32956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solidFill>
                  <a:srgbClr val="632523"/>
                </a:solidFill>
              </a:rPr>
              <a:t>Two-hop Random Walk</a:t>
            </a:r>
          </a:p>
        </p:txBody>
      </p:sp>
      <p:cxnSp>
        <p:nvCxnSpPr>
          <p:cNvPr id="58" name="Straight Arrow Connector 57"/>
          <p:cNvCxnSpPr/>
          <p:nvPr/>
        </p:nvCxnSpPr>
        <p:spPr>
          <a:xfrm flipV="1">
            <a:off x="6570663" y="1790700"/>
            <a:ext cx="419100" cy="309563"/>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653213" y="1943100"/>
            <a:ext cx="419100" cy="309563"/>
          </a:xfrm>
          <a:prstGeom prst="straightConnector1">
            <a:avLst/>
          </a:prstGeom>
          <a:ln w="38100" cmpd="sng">
            <a:solidFill>
              <a:srgbClr val="3366FF"/>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765925" y="4340225"/>
            <a:ext cx="481013" cy="0"/>
          </a:xfrm>
          <a:prstGeom prst="straightConnector1">
            <a:avLst/>
          </a:prstGeom>
          <a:ln w="38100" cmpd="sng">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7154863" y="3921125"/>
            <a:ext cx="0" cy="333375"/>
          </a:xfrm>
          <a:prstGeom prst="straightConnector1">
            <a:avLst/>
          </a:prstGeom>
          <a:ln w="38100" cmpd="sng">
            <a:solidFill>
              <a:srgbClr val="3366FF"/>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flipV="1">
            <a:off x="6638925" y="4033838"/>
            <a:ext cx="385763" cy="249237"/>
          </a:xfrm>
          <a:prstGeom prst="straightConnector1">
            <a:avLst/>
          </a:prstGeom>
          <a:ln w="38100" cmpd="sng">
            <a:solidFill>
              <a:srgbClr val="3366FF"/>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6681788" y="4462463"/>
            <a:ext cx="412750" cy="0"/>
          </a:xfrm>
          <a:prstGeom prst="straightConnector1">
            <a:avLst/>
          </a:prstGeom>
          <a:ln w="38100" cmpd="sng">
            <a:solidFill>
              <a:srgbClr val="3366FF"/>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751638" y="5111750"/>
            <a:ext cx="376237" cy="471488"/>
          </a:xfrm>
          <a:prstGeom prst="straightConnector1">
            <a:avLst/>
          </a:prstGeom>
          <a:ln w="38100" cmpd="sng">
            <a:solidFill>
              <a:srgbClr val="3366FF"/>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613525" y="5018088"/>
            <a:ext cx="536575" cy="214312"/>
          </a:xfrm>
          <a:prstGeom prst="straightConnector1">
            <a:avLst/>
          </a:prstGeom>
          <a:ln w="38100" cmpd="sng">
            <a:solidFill>
              <a:srgbClr val="3366FF"/>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atin typeface="Tahoma" charset="0"/>
              </a:rPr>
              <a:t>One-hop vs. Two-hop</a:t>
            </a:r>
          </a:p>
        </p:txBody>
      </p:sp>
      <p:sp>
        <p:nvSpPr>
          <p:cNvPr id="4" name="Slide Number Placeholder 3"/>
          <p:cNvSpPr>
            <a:spLocks noGrp="1"/>
          </p:cNvSpPr>
          <p:nvPr>
            <p:ph type="sldNum" sz="quarter" idx="12"/>
          </p:nvPr>
        </p:nvSpPr>
        <p:spPr/>
        <p:txBody>
          <a:bodyPr/>
          <a:lstStyle/>
          <a:p>
            <a:pPr>
              <a:defRPr/>
            </a:pPr>
            <a:fld id="{EF4AACC0-BA53-664B-9AA7-B53ACBE2CB32}" type="slidenum">
              <a:rPr lang="en-US" smtClean="0"/>
              <a:pPr>
                <a:defRPr/>
              </a:pPr>
              <a:t>32</a:t>
            </a:fld>
            <a:endParaRPr lang="en-US"/>
          </a:p>
        </p:txBody>
      </p:sp>
      <p:pic>
        <p:nvPicPr>
          <p:cNvPr id="491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425" y="1995488"/>
            <a:ext cx="692467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224213" y="2414588"/>
            <a:ext cx="207962" cy="19526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9157" name="Group 9"/>
          <p:cNvGrpSpPr>
            <a:grpSpLocks/>
          </p:cNvGrpSpPr>
          <p:nvPr/>
        </p:nvGrpSpPr>
        <p:grpSpPr bwMode="auto">
          <a:xfrm>
            <a:off x="1992313" y="4427538"/>
            <a:ext cx="6910387" cy="923925"/>
            <a:chOff x="2181685" y="2052165"/>
            <a:chExt cx="6910846" cy="923569"/>
          </a:xfrm>
        </p:grpSpPr>
        <p:pic>
          <p:nvPicPr>
            <p:cNvPr id="4916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1685" y="2052165"/>
              <a:ext cx="6910846" cy="92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375564" y="2469516"/>
              <a:ext cx="350860" cy="29357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9" name="TextBox 8"/>
          <p:cNvSpPr txBox="1">
            <a:spLocks noChangeArrowheads="1"/>
          </p:cNvSpPr>
          <p:nvPr/>
        </p:nvSpPr>
        <p:spPr bwMode="auto">
          <a:xfrm>
            <a:off x="0" y="1257300"/>
            <a:ext cx="2776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solidFill>
                  <a:srgbClr val="632523"/>
                </a:solidFill>
              </a:rPr>
              <a:t>Random Walk (LCP):</a:t>
            </a:r>
          </a:p>
        </p:txBody>
      </p:sp>
      <p:sp>
        <p:nvSpPr>
          <p:cNvPr id="11" name="TextBox 10"/>
          <p:cNvSpPr txBox="1">
            <a:spLocks noChangeArrowheads="1"/>
          </p:cNvSpPr>
          <p:nvPr/>
        </p:nvSpPr>
        <p:spPr bwMode="auto">
          <a:xfrm>
            <a:off x="0" y="3525838"/>
            <a:ext cx="49672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solidFill>
                  <a:srgbClr val="632523"/>
                </a:solidFill>
              </a:rPr>
              <a:t>Two-hop Random Walk (LCP</a:t>
            </a:r>
            <a:r>
              <a:rPr lang="en-US" b="1" baseline="30000">
                <a:solidFill>
                  <a:srgbClr val="632523"/>
                </a:solidFill>
              </a:rPr>
              <a:t>2</a:t>
            </a:r>
            <a:r>
              <a:rPr lang="en-US" b="1">
                <a:solidFill>
                  <a:srgbClr val="632523"/>
                </a:solidFill>
              </a:rPr>
              <a:t>):</a:t>
            </a:r>
          </a:p>
        </p:txBody>
      </p:sp>
    </p:spTree>
    <p:extLst>
      <p:ext uri="{BB962C8B-B14F-4D97-AF65-F5344CB8AC3E}">
        <p14:creationId xmlns:p14="http://schemas.microsoft.com/office/powerpoint/2010/main" val="977140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Tahoma" charset="0"/>
              </a:rPr>
              <a:t>One-hop vs. Two-hop</a:t>
            </a:r>
          </a:p>
        </p:txBody>
      </p:sp>
      <p:sp>
        <p:nvSpPr>
          <p:cNvPr id="4" name="Slide Number Placeholder 3"/>
          <p:cNvSpPr>
            <a:spLocks noGrp="1"/>
          </p:cNvSpPr>
          <p:nvPr>
            <p:ph type="sldNum" sz="quarter" idx="12"/>
          </p:nvPr>
        </p:nvSpPr>
        <p:spPr/>
        <p:txBody>
          <a:bodyPr/>
          <a:lstStyle/>
          <a:p>
            <a:pPr>
              <a:defRPr/>
            </a:pPr>
            <a:fld id="{3F92173F-C15C-0943-B21C-35F8E9F39CCC}" type="slidenum">
              <a:rPr lang="en-US" smtClean="0"/>
              <a:pPr>
                <a:defRPr/>
              </a:pPr>
              <a:t>33</a:t>
            </a:fld>
            <a:endParaRPr lang="en-US"/>
          </a:p>
        </p:txBody>
      </p:sp>
      <p:pic>
        <p:nvPicPr>
          <p:cNvPr id="5017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095375"/>
            <a:ext cx="86375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4425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Tahoma" charset="0"/>
              </a:rPr>
              <a:t>Two-hop Random Walk</a:t>
            </a:r>
          </a:p>
        </p:txBody>
      </p:sp>
      <p:sp>
        <p:nvSpPr>
          <p:cNvPr id="4" name="Slide Number Placeholder 3"/>
          <p:cNvSpPr>
            <a:spLocks noGrp="1"/>
          </p:cNvSpPr>
          <p:nvPr>
            <p:ph type="sldNum" sz="quarter" idx="12"/>
          </p:nvPr>
        </p:nvSpPr>
        <p:spPr/>
        <p:txBody>
          <a:bodyPr/>
          <a:lstStyle/>
          <a:p>
            <a:pPr>
              <a:defRPr/>
            </a:pPr>
            <a:fld id="{FD05F1F8-1D71-9046-B999-8E2302DEAD5D}" type="slidenum">
              <a:rPr lang="en-US" smtClean="0"/>
              <a:pPr>
                <a:defRPr/>
              </a:pPr>
              <a:t>34</a:t>
            </a:fld>
            <a:endParaRPr lang="en-US"/>
          </a:p>
        </p:txBody>
      </p:sp>
      <p:grpSp>
        <p:nvGrpSpPr>
          <p:cNvPr id="5" name="Group 4"/>
          <p:cNvGrpSpPr>
            <a:grpSpLocks/>
          </p:cNvGrpSpPr>
          <p:nvPr/>
        </p:nvGrpSpPr>
        <p:grpSpPr bwMode="auto">
          <a:xfrm>
            <a:off x="1252538" y="854075"/>
            <a:ext cx="6910387" cy="923925"/>
            <a:chOff x="2181685" y="2052165"/>
            <a:chExt cx="6910846" cy="923569"/>
          </a:xfrm>
        </p:grpSpPr>
        <p:pic>
          <p:nvPicPr>
            <p:cNvPr id="5121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1685" y="2052165"/>
              <a:ext cx="6910846" cy="92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375564" y="2469517"/>
              <a:ext cx="350860" cy="29357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0"/>
          <p:cNvGrpSpPr>
            <a:grpSpLocks/>
          </p:cNvGrpSpPr>
          <p:nvPr/>
        </p:nvGrpSpPr>
        <p:grpSpPr bwMode="auto">
          <a:xfrm>
            <a:off x="482600" y="1968500"/>
            <a:ext cx="4070350" cy="368300"/>
            <a:chOff x="641929" y="2065599"/>
            <a:chExt cx="4070618" cy="369332"/>
          </a:xfrm>
        </p:grpSpPr>
        <p:sp>
          <p:nvSpPr>
            <p:cNvPr id="51215" name="TextBox 8"/>
            <p:cNvSpPr txBox="1">
              <a:spLocks noChangeArrowheads="1"/>
            </p:cNvSpPr>
            <p:nvPr/>
          </p:nvSpPr>
          <p:spPr bwMode="auto">
            <a:xfrm>
              <a:off x="641929" y="2065599"/>
              <a:ext cx="8754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3366FF"/>
                  </a:solidFill>
                </a:rPr>
                <a:t>Proof: </a:t>
              </a:r>
            </a:p>
          </p:txBody>
        </p:sp>
        <p:pic>
          <p:nvPicPr>
            <p:cNvPr id="5121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048" y="2065599"/>
              <a:ext cx="3225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Curved Right Arrow 11"/>
          <p:cNvSpPr/>
          <p:nvPr/>
        </p:nvSpPr>
        <p:spPr>
          <a:xfrm>
            <a:off x="266700" y="1395413"/>
            <a:ext cx="985838" cy="1674812"/>
          </a:xfrm>
          <a:prstGeom prst="curved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9375" y="2387600"/>
            <a:ext cx="682625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a:grpSpLocks/>
          </p:cNvGrpSpPr>
          <p:nvPr/>
        </p:nvGrpSpPr>
        <p:grpSpPr bwMode="auto">
          <a:xfrm>
            <a:off x="1196975" y="3363913"/>
            <a:ext cx="6711950" cy="2371725"/>
            <a:chOff x="1012207" y="3545149"/>
            <a:chExt cx="6711056" cy="2372513"/>
          </a:xfrm>
        </p:grpSpPr>
        <p:pic>
          <p:nvPicPr>
            <p:cNvPr id="51213"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31100" y="3545149"/>
              <a:ext cx="4992163" cy="237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2207" y="3545149"/>
              <a:ext cx="1848564" cy="81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1171575" y="4189413"/>
            <a:ext cx="6072188" cy="962025"/>
            <a:chOff x="1157491" y="1076460"/>
            <a:chExt cx="6072775" cy="961226"/>
          </a:xfrm>
        </p:grpSpPr>
        <p:pic>
          <p:nvPicPr>
            <p:cNvPr id="5121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7491" y="1076460"/>
              <a:ext cx="3968933" cy="96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3977164" y="1674450"/>
              <a:ext cx="320706" cy="26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1212"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77161" y="1632931"/>
              <a:ext cx="325310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Curved Right Arrow 23"/>
          <p:cNvSpPr/>
          <p:nvPr/>
        </p:nvSpPr>
        <p:spPr>
          <a:xfrm>
            <a:off x="212725" y="3084513"/>
            <a:ext cx="984250" cy="1674812"/>
          </a:xfrm>
          <a:prstGeom prst="curvedRightArrow">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2298998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Tahoma" charset="0"/>
              </a:rPr>
              <a:t>Spectral Method</a:t>
            </a:r>
          </a:p>
        </p:txBody>
      </p:sp>
      <p:sp>
        <p:nvSpPr>
          <p:cNvPr id="4" name="Slide Number Placeholder 3"/>
          <p:cNvSpPr>
            <a:spLocks noGrp="1"/>
          </p:cNvSpPr>
          <p:nvPr>
            <p:ph type="sldNum" sz="quarter" idx="12"/>
          </p:nvPr>
        </p:nvSpPr>
        <p:spPr/>
        <p:txBody>
          <a:bodyPr/>
          <a:lstStyle/>
          <a:p>
            <a:pPr>
              <a:defRPr/>
            </a:pPr>
            <a:fld id="{DB41B245-5209-534A-A35B-6078BBF22542}" type="slidenum">
              <a:rPr lang="en-US" smtClean="0"/>
              <a:pPr>
                <a:defRPr/>
              </a:pPr>
              <a:t>35</a:t>
            </a:fld>
            <a:endParaRPr lang="en-US"/>
          </a:p>
        </p:txBody>
      </p:sp>
      <p:pic>
        <p:nvPicPr>
          <p:cNvPr id="5222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63600"/>
            <a:ext cx="37988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846263"/>
            <a:ext cx="343058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958850"/>
            <a:ext cx="51419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6963" y="2435225"/>
            <a:ext cx="6564312"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8048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atin typeface="Arial" charset="0"/>
              </a:rPr>
              <a:t>Greedy Method</a:t>
            </a:r>
          </a:p>
        </p:txBody>
      </p:sp>
      <p:sp>
        <p:nvSpPr>
          <p:cNvPr id="49154" name="Content Placeholder 2"/>
          <p:cNvSpPr>
            <a:spLocks noGrp="1"/>
          </p:cNvSpPr>
          <p:nvPr>
            <p:ph idx="1"/>
          </p:nvPr>
        </p:nvSpPr>
        <p:spPr/>
        <p:txBody>
          <a:bodyPr/>
          <a:lstStyle/>
          <a:p>
            <a:r>
              <a:rPr lang="en-US" dirty="0">
                <a:latin typeface="Arial" charset="0"/>
              </a:rPr>
              <a:t>Overlapping </a:t>
            </a:r>
            <a:r>
              <a:rPr lang="en-US" dirty="0" smtClean="0">
                <a:latin typeface="Arial" charset="0"/>
              </a:rPr>
              <a:t>Modules</a:t>
            </a:r>
            <a:endParaRPr lang="en-US" dirty="0">
              <a:latin typeface="Arial" charset="0"/>
            </a:endParaRPr>
          </a:p>
          <a:p>
            <a:endParaRPr lang="en-US" dirty="0">
              <a:latin typeface="Arial" charset="0"/>
            </a:endParaRPr>
          </a:p>
          <a:p>
            <a:r>
              <a:rPr lang="en-US" dirty="0">
                <a:latin typeface="Arial" charset="0"/>
              </a:rPr>
              <a:t>Seed expansion algorithm</a:t>
            </a:r>
          </a:p>
          <a:p>
            <a:pPr lvl="1"/>
            <a:r>
              <a:rPr lang="en-US" dirty="0">
                <a:latin typeface="Arial" charset="0"/>
              </a:rPr>
              <a:t>Consider each node as a seed and grow the seed based on</a:t>
            </a:r>
          </a:p>
          <a:p>
            <a:endParaRPr lang="en-US" dirty="0">
              <a:latin typeface="Arial" charset="0"/>
            </a:endParaRPr>
          </a:p>
          <a:p>
            <a:endParaRPr lang="en-US" dirty="0">
              <a:latin typeface="Arial" charset="0"/>
            </a:endParaRPr>
          </a:p>
          <a:p>
            <a:pPr lvl="1"/>
            <a:r>
              <a:rPr lang="en-US" dirty="0">
                <a:latin typeface="Arial" charset="0"/>
              </a:rPr>
              <a:t>Merge highly overlapped modules</a:t>
            </a:r>
          </a:p>
        </p:txBody>
      </p:sp>
      <p:sp>
        <p:nvSpPr>
          <p:cNvPr id="4" name="Slide Number Placeholder 3"/>
          <p:cNvSpPr>
            <a:spLocks noGrp="1"/>
          </p:cNvSpPr>
          <p:nvPr>
            <p:ph type="sldNum" sz="quarter" idx="12"/>
          </p:nvPr>
        </p:nvSpPr>
        <p:spPr/>
        <p:txBody>
          <a:bodyPr/>
          <a:lstStyle/>
          <a:p>
            <a:pPr>
              <a:defRPr/>
            </a:pPr>
            <a:fld id="{B4B402B4-7F4E-C842-B18F-689E0608E75A}" type="slidenum">
              <a:rPr lang="en-US" smtClean="0"/>
              <a:pPr>
                <a:defRPr/>
              </a:pPr>
              <a:t>36</a:t>
            </a:fld>
            <a:endParaRPr lang="en-US"/>
          </a:p>
        </p:txBody>
      </p:sp>
      <p:sp>
        <p:nvSpPr>
          <p:cNvPr id="49156" name="Picture 4"/>
          <p:cNvSpPr>
            <a:spLocks noChangeAspect="1"/>
          </p:cNvSpPr>
          <p:nvPr/>
        </p:nvSpPr>
        <p:spPr bwMode="auto">
          <a:xfrm>
            <a:off x="2217738" y="3114675"/>
            <a:ext cx="31242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3100178"/>
            <a:ext cx="31242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atin typeface="Tahoma" charset="0"/>
              </a:rPr>
              <a:t>Greedy Method</a:t>
            </a:r>
          </a:p>
        </p:txBody>
      </p:sp>
      <p:sp>
        <p:nvSpPr>
          <p:cNvPr id="4" name="Slide Number Placeholder 3"/>
          <p:cNvSpPr>
            <a:spLocks noGrp="1"/>
          </p:cNvSpPr>
          <p:nvPr>
            <p:ph type="sldNum" sz="quarter" idx="12"/>
          </p:nvPr>
        </p:nvSpPr>
        <p:spPr/>
        <p:txBody>
          <a:bodyPr/>
          <a:lstStyle/>
          <a:p>
            <a:pPr>
              <a:defRPr/>
            </a:pPr>
            <a:fld id="{4327B053-1E1A-B840-8320-AFDF85242EE7}" type="slidenum">
              <a:rPr lang="en-US" smtClean="0"/>
              <a:pPr>
                <a:defRPr/>
              </a:pPr>
              <a:t>37</a:t>
            </a:fld>
            <a:endParaRPr lang="en-US"/>
          </a:p>
        </p:txBody>
      </p:sp>
      <p:pic>
        <p:nvPicPr>
          <p:cNvPr id="542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1213" y="952500"/>
            <a:ext cx="77851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66244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Tahoma" charset="0"/>
              </a:rPr>
              <a:t>Experiment</a:t>
            </a:r>
          </a:p>
        </p:txBody>
      </p:sp>
      <p:sp>
        <p:nvSpPr>
          <p:cNvPr id="3" name="Content Placeholder 2"/>
          <p:cNvSpPr>
            <a:spLocks noGrp="1"/>
          </p:cNvSpPr>
          <p:nvPr>
            <p:ph idx="1"/>
          </p:nvPr>
        </p:nvSpPr>
        <p:spPr/>
        <p:txBody>
          <a:bodyPr/>
          <a:lstStyle/>
          <a:p>
            <a:pPr>
              <a:defRPr/>
            </a:pPr>
            <a:r>
              <a:rPr lang="en-US" dirty="0" smtClean="0">
                <a:solidFill>
                  <a:schemeClr val="accent2">
                    <a:lumMod val="50000"/>
                  </a:schemeClr>
                </a:solidFill>
              </a:rPr>
              <a:t>Protein Complex Prediction</a:t>
            </a:r>
          </a:p>
          <a:p>
            <a:pPr marL="0" indent="0">
              <a:buFont typeface="Arial" charset="0"/>
              <a:buNone/>
              <a:defRPr/>
            </a:pPr>
            <a:endParaRPr lang="en-US" dirty="0" smtClean="0">
              <a:solidFill>
                <a:schemeClr val="accent2">
                  <a:lumMod val="50000"/>
                </a:schemeClr>
              </a:solidFill>
            </a:endParaRPr>
          </a:p>
          <a:p>
            <a:pPr marL="0" indent="0">
              <a:buFont typeface="Arial" charset="0"/>
              <a:buNone/>
              <a:defRPr/>
            </a:pPr>
            <a:endParaRPr lang="en-US" dirty="0" smtClean="0">
              <a:solidFill>
                <a:schemeClr val="accent2">
                  <a:lumMod val="50000"/>
                </a:schemeClr>
              </a:solidFill>
            </a:endParaRPr>
          </a:p>
          <a:p>
            <a:pPr>
              <a:defRPr/>
            </a:pPr>
            <a:r>
              <a:rPr lang="en-US" dirty="0">
                <a:solidFill>
                  <a:schemeClr val="accent2">
                    <a:lumMod val="50000"/>
                  </a:schemeClr>
                </a:solidFill>
              </a:rPr>
              <a:t>Sparse Module Identification </a:t>
            </a:r>
            <a:endParaRPr lang="en-US" dirty="0" smtClean="0">
              <a:solidFill>
                <a:schemeClr val="accent2">
                  <a:lumMod val="50000"/>
                </a:schemeClr>
              </a:solidFill>
            </a:endParaRPr>
          </a:p>
          <a:p>
            <a:pPr>
              <a:defRPr/>
            </a:pPr>
            <a:endParaRPr lang="en-US" dirty="0">
              <a:solidFill>
                <a:schemeClr val="accent2">
                  <a:lumMod val="50000"/>
                </a:schemeClr>
              </a:solidFill>
            </a:endParaRPr>
          </a:p>
        </p:txBody>
      </p:sp>
      <p:sp>
        <p:nvSpPr>
          <p:cNvPr id="4" name="Slide Number Placeholder 3"/>
          <p:cNvSpPr>
            <a:spLocks noGrp="1"/>
          </p:cNvSpPr>
          <p:nvPr>
            <p:ph type="sldNum" sz="quarter" idx="12"/>
          </p:nvPr>
        </p:nvSpPr>
        <p:spPr/>
        <p:txBody>
          <a:bodyPr/>
          <a:lstStyle/>
          <a:p>
            <a:pPr>
              <a:defRPr/>
            </a:pPr>
            <a:fld id="{21235584-A4B3-9C47-A7F8-7D02A5759BE7}" type="slidenum">
              <a:rPr lang="en-US" smtClean="0"/>
              <a:pPr>
                <a:defRPr/>
              </a:pPr>
              <a:t>38</a:t>
            </a:fld>
            <a:endParaRPr lang="en-US"/>
          </a:p>
        </p:txBody>
      </p:sp>
      <p:sp>
        <p:nvSpPr>
          <p:cNvPr id="51204" name="Picture 4"/>
          <p:cNvSpPr>
            <a:spLocks noChangeAspect="1"/>
          </p:cNvSpPr>
          <p:nvPr/>
        </p:nvSpPr>
        <p:spPr bwMode="auto">
          <a:xfrm>
            <a:off x="658813" y="3270250"/>
            <a:ext cx="78073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2"/>
          <a:stretch>
            <a:fillRect/>
          </a:stretch>
        </p:blipFill>
        <p:spPr>
          <a:xfrm>
            <a:off x="482600" y="3486088"/>
            <a:ext cx="8051800" cy="2298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sz="3200">
                <a:latin typeface="Tahoma" charset="0"/>
              </a:rPr>
              <a:t>State-of-the-art Methods (non-overlapping)  </a:t>
            </a:r>
          </a:p>
        </p:txBody>
      </p:sp>
      <p:sp>
        <p:nvSpPr>
          <p:cNvPr id="52226" name="Content Placeholder 2"/>
          <p:cNvSpPr>
            <a:spLocks noGrp="1"/>
          </p:cNvSpPr>
          <p:nvPr>
            <p:ph idx="1"/>
          </p:nvPr>
        </p:nvSpPr>
        <p:spPr/>
        <p:txBody>
          <a:bodyPr/>
          <a:lstStyle/>
          <a:p>
            <a:r>
              <a:rPr lang="en-US">
                <a:latin typeface="Tahoma" charset="0"/>
              </a:rPr>
              <a:t>LCP</a:t>
            </a:r>
          </a:p>
          <a:p>
            <a:endParaRPr lang="en-US">
              <a:latin typeface="Tahoma" charset="0"/>
            </a:endParaRPr>
          </a:p>
          <a:p>
            <a:r>
              <a:rPr lang="en-US">
                <a:latin typeface="Tahoma" charset="0"/>
              </a:rPr>
              <a:t>RMCL</a:t>
            </a:r>
          </a:p>
          <a:p>
            <a:endParaRPr lang="en-US">
              <a:latin typeface="Tahoma" charset="0"/>
            </a:endParaRPr>
          </a:p>
          <a:p>
            <a:r>
              <a:rPr lang="en-US">
                <a:latin typeface="Tahoma" charset="0"/>
              </a:rPr>
              <a:t>MCL</a:t>
            </a:r>
          </a:p>
          <a:p>
            <a:endParaRPr lang="en-US">
              <a:latin typeface="Tahoma" charset="0"/>
            </a:endParaRPr>
          </a:p>
          <a:p>
            <a:r>
              <a:rPr lang="en-US">
                <a:latin typeface="Tahoma" charset="0"/>
              </a:rPr>
              <a:t>PG</a:t>
            </a:r>
          </a:p>
          <a:p>
            <a:endParaRPr lang="en-US">
              <a:latin typeface="Tahoma" charset="0"/>
            </a:endParaRPr>
          </a:p>
          <a:p>
            <a:r>
              <a:rPr lang="en-US">
                <a:latin typeface="Tahoma" charset="0"/>
              </a:rPr>
              <a:t>GS</a:t>
            </a:r>
          </a:p>
        </p:txBody>
      </p:sp>
      <p:sp>
        <p:nvSpPr>
          <p:cNvPr id="4" name="Slide Number Placeholder 3"/>
          <p:cNvSpPr>
            <a:spLocks noGrp="1"/>
          </p:cNvSpPr>
          <p:nvPr>
            <p:ph type="sldNum" sz="quarter" idx="12"/>
          </p:nvPr>
        </p:nvSpPr>
        <p:spPr/>
        <p:txBody>
          <a:bodyPr/>
          <a:lstStyle/>
          <a:p>
            <a:pPr>
              <a:defRPr/>
            </a:pPr>
            <a:fld id="{F3745BCA-3FEC-4E46-82D5-A7EBD9CDE8C1}" type="slidenum">
              <a:rPr lang="en-US" smtClean="0"/>
              <a:pPr>
                <a:defRPr/>
              </a:pPr>
              <a:t>39</a:t>
            </a:fld>
            <a:endParaRPr lang="en-US"/>
          </a:p>
        </p:txBody>
      </p:sp>
      <p:sp>
        <p:nvSpPr>
          <p:cNvPr id="52228" name="TextBox 4"/>
          <p:cNvSpPr txBox="1">
            <a:spLocks noChangeArrowheads="1"/>
          </p:cNvSpPr>
          <p:nvPr/>
        </p:nvSpPr>
        <p:spPr bwMode="auto">
          <a:xfrm>
            <a:off x="306388" y="1311275"/>
            <a:ext cx="8923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Xing, E. and Jordan, M. (2003). On semi-definite relaxation for normalized k-cut and  connections to spectral clustering. Technical report, UC. Berkeley.</a:t>
            </a:r>
          </a:p>
        </p:txBody>
      </p:sp>
      <p:sp>
        <p:nvSpPr>
          <p:cNvPr id="52229" name="TextBox 5"/>
          <p:cNvSpPr txBox="1">
            <a:spLocks noChangeArrowheads="1"/>
          </p:cNvSpPr>
          <p:nvPr/>
        </p:nvSpPr>
        <p:spPr bwMode="auto">
          <a:xfrm>
            <a:off x="306388" y="3390900"/>
            <a:ext cx="7843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van Dongen, S. (2000). A cluster algorithm for graphs. </a:t>
            </a:r>
            <a:r>
              <a:rPr lang="en-US" sz="1800" i="1"/>
              <a:t>Technical Report INS-R0010</a:t>
            </a:r>
            <a:r>
              <a:rPr lang="en-US" sz="1800"/>
              <a:t>. </a:t>
            </a:r>
          </a:p>
        </p:txBody>
      </p:sp>
      <p:sp>
        <p:nvSpPr>
          <p:cNvPr id="52230" name="TextBox 6"/>
          <p:cNvSpPr txBox="1">
            <a:spLocks noChangeArrowheads="1"/>
          </p:cNvSpPr>
          <p:nvPr/>
        </p:nvSpPr>
        <p:spPr bwMode="auto">
          <a:xfrm>
            <a:off x="293688" y="2330450"/>
            <a:ext cx="8413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Satuluri, V., Parthasarathy, S., and Ucar, D. (2010). Markov clustering of protein interaction networks. In </a:t>
            </a:r>
            <a:r>
              <a:rPr lang="en-US" sz="1800" i="1"/>
              <a:t>ACM BCB 2010</a:t>
            </a:r>
            <a:r>
              <a:rPr lang="en-US" sz="1800"/>
              <a:t>.</a:t>
            </a:r>
          </a:p>
        </p:txBody>
      </p:sp>
      <p:sp>
        <p:nvSpPr>
          <p:cNvPr id="52231" name="TextBox 7"/>
          <p:cNvSpPr txBox="1">
            <a:spLocks noChangeArrowheads="1"/>
          </p:cNvSpPr>
          <p:nvPr/>
        </p:nvSpPr>
        <p:spPr bwMode="auto">
          <a:xfrm>
            <a:off x="306388" y="5318125"/>
            <a:ext cx="87217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Navlakha, S., Rastogi, R., and Shrivastava, N. (2008). Graph summarization with bounded error. </a:t>
            </a:r>
            <a:r>
              <a:rPr lang="en-US" sz="1800" i="1"/>
              <a:t>Processing of the 33rd International Conference on Management of Data</a:t>
            </a:r>
            <a:r>
              <a:rPr lang="en-US" sz="1800"/>
              <a:t>, pages 419–432. </a:t>
            </a:r>
          </a:p>
        </p:txBody>
      </p:sp>
      <p:sp>
        <p:nvSpPr>
          <p:cNvPr id="52232" name="TextBox 8"/>
          <p:cNvSpPr txBox="1">
            <a:spLocks noChangeArrowheads="1"/>
          </p:cNvSpPr>
          <p:nvPr/>
        </p:nvSpPr>
        <p:spPr bwMode="auto">
          <a:xfrm>
            <a:off x="306388" y="4479925"/>
            <a:ext cx="8721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Royer, L., Reimann, M., </a:t>
            </a:r>
            <a:r>
              <a:rPr lang="en-US" sz="1800" i="1"/>
              <a:t>et al. </a:t>
            </a:r>
            <a:r>
              <a:rPr lang="en-US" sz="1800"/>
              <a:t>(2008). Unraveling protein networks with power graph </a:t>
            </a:r>
          </a:p>
          <a:p>
            <a:pPr eaLnBrk="1" hangingPunct="1"/>
            <a:r>
              <a:rPr lang="en-US" sz="1800"/>
              <a:t>analysis. </a:t>
            </a:r>
            <a:r>
              <a:rPr lang="en-US" sz="1800" i="1"/>
              <a:t>PLoS Comput Biol</a:t>
            </a:r>
            <a:r>
              <a:rPr lang="en-US" sz="1800"/>
              <a:t>, 4(7), e1000108.</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a:latin typeface="Arial" charset="0"/>
              </a:rPr>
              <a:t>Challenges</a:t>
            </a:r>
          </a:p>
        </p:txBody>
      </p:sp>
      <p:sp>
        <p:nvSpPr>
          <p:cNvPr id="3" name="Content Placeholder 2"/>
          <p:cNvSpPr>
            <a:spLocks noGrp="1"/>
          </p:cNvSpPr>
          <p:nvPr>
            <p:ph idx="1"/>
          </p:nvPr>
        </p:nvSpPr>
        <p:spPr/>
        <p:txBody>
          <a:bodyPr/>
          <a:lstStyle/>
          <a:p>
            <a:r>
              <a:rPr lang="en-US" sz="2400">
                <a:latin typeface="Arial" charset="0"/>
              </a:rPr>
              <a:t>Different from social networks, molecules work together with different interaction patterns; groups of molecules working together may have different sizes.</a:t>
            </a:r>
          </a:p>
          <a:p>
            <a:endParaRPr lang="en-US" sz="2400">
              <a:latin typeface="Arial" charset="0"/>
            </a:endParaRPr>
          </a:p>
          <a:p>
            <a:r>
              <a:rPr lang="en-US" sz="2400">
                <a:latin typeface="Arial" charset="0"/>
              </a:rPr>
              <a:t>Degree heterogeneity.</a:t>
            </a:r>
          </a:p>
          <a:p>
            <a:endParaRPr lang="en-US" sz="2400">
              <a:latin typeface="Arial" charset="0"/>
            </a:endParaRPr>
          </a:p>
          <a:p>
            <a:r>
              <a:rPr lang="en-US" sz="2400">
                <a:latin typeface="Arial" charset="0"/>
              </a:rPr>
              <a:t>Biological interactions in the biological networks generated by high-throughput experiments are very noisy.</a:t>
            </a:r>
          </a:p>
          <a:p>
            <a:endParaRPr lang="en-US" sz="2400">
              <a:latin typeface="Arial" charset="0"/>
            </a:endParaRPr>
          </a:p>
          <a:p>
            <a:r>
              <a:rPr lang="en-US" sz="2400">
                <a:latin typeface="Arial" charset="0"/>
              </a:rPr>
              <a:t>Integration of different data sources. </a:t>
            </a:r>
          </a:p>
          <a:p>
            <a:endParaRPr lang="en-US" sz="2400">
              <a:latin typeface="Arial" charset="0"/>
            </a:endParaRPr>
          </a:p>
          <a:p>
            <a:endParaRPr lang="en-US" sz="2400">
              <a:latin typeface="Arial" charset="0"/>
            </a:endParaRPr>
          </a:p>
        </p:txBody>
      </p:sp>
      <p:sp>
        <p:nvSpPr>
          <p:cNvPr id="4" name="Slide Number Placeholder 3"/>
          <p:cNvSpPr>
            <a:spLocks noGrp="1"/>
          </p:cNvSpPr>
          <p:nvPr>
            <p:ph type="sldNum" sz="quarter" idx="12"/>
          </p:nvPr>
        </p:nvSpPr>
        <p:spPr/>
        <p:txBody>
          <a:bodyPr/>
          <a:lstStyle/>
          <a:p>
            <a:pPr>
              <a:defRPr/>
            </a:pPr>
            <a:fld id="{2547A10E-5E85-7045-8586-39A25F524830}" type="slidenum">
              <a:rPr lang="en-US" smtClean="0"/>
              <a:pPr>
                <a:defRPr/>
              </a:pPr>
              <a:t>4</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Tahoma" charset="0"/>
              </a:rPr>
              <a:t>State-of-the-art Methods (overlapping) </a:t>
            </a:r>
          </a:p>
        </p:txBody>
      </p:sp>
      <p:sp>
        <p:nvSpPr>
          <p:cNvPr id="53250" name="Content Placeholder 2"/>
          <p:cNvSpPr>
            <a:spLocks noGrp="1"/>
          </p:cNvSpPr>
          <p:nvPr>
            <p:ph idx="1"/>
          </p:nvPr>
        </p:nvSpPr>
        <p:spPr/>
        <p:txBody>
          <a:bodyPr/>
          <a:lstStyle/>
          <a:p>
            <a:r>
              <a:rPr lang="en-US">
                <a:latin typeface="Tahoma" charset="0"/>
              </a:rPr>
              <a:t>ClusterOne</a:t>
            </a:r>
          </a:p>
          <a:p>
            <a:endParaRPr lang="en-US">
              <a:latin typeface="Tahoma" charset="0"/>
            </a:endParaRPr>
          </a:p>
          <a:p>
            <a:r>
              <a:rPr lang="en-US">
                <a:latin typeface="Tahoma" charset="0"/>
              </a:rPr>
              <a:t>LinkCommunity</a:t>
            </a:r>
          </a:p>
        </p:txBody>
      </p:sp>
      <p:sp>
        <p:nvSpPr>
          <p:cNvPr id="4" name="Slide Number Placeholder 3"/>
          <p:cNvSpPr>
            <a:spLocks noGrp="1"/>
          </p:cNvSpPr>
          <p:nvPr>
            <p:ph type="sldNum" sz="quarter" idx="12"/>
          </p:nvPr>
        </p:nvSpPr>
        <p:spPr/>
        <p:txBody>
          <a:bodyPr/>
          <a:lstStyle/>
          <a:p>
            <a:pPr>
              <a:defRPr/>
            </a:pPr>
            <a:fld id="{94596F1E-E928-D24C-8387-F01A8FFEE339}" type="slidenum">
              <a:rPr lang="en-US" smtClean="0"/>
              <a:pPr>
                <a:defRPr/>
              </a:pPr>
              <a:t>40</a:t>
            </a:fld>
            <a:endParaRPr lang="en-US"/>
          </a:p>
        </p:txBody>
      </p:sp>
      <p:sp>
        <p:nvSpPr>
          <p:cNvPr id="53252" name="Rectangle 4"/>
          <p:cNvSpPr>
            <a:spLocks noChangeArrowheads="1"/>
          </p:cNvSpPr>
          <p:nvPr/>
        </p:nvSpPr>
        <p:spPr bwMode="auto">
          <a:xfrm>
            <a:off x="374650" y="1333500"/>
            <a:ext cx="8528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Nepusz, T., Yu, H., and Paccanaro, A. (2012a). Detecting overlapping protein complexes in protein-protein interaction networks. Nature Methods, 9(471-472).</a:t>
            </a:r>
          </a:p>
        </p:txBody>
      </p:sp>
      <p:sp>
        <p:nvSpPr>
          <p:cNvPr id="53253" name="Rectangle 5"/>
          <p:cNvSpPr>
            <a:spLocks noChangeArrowheads="1"/>
          </p:cNvSpPr>
          <p:nvPr/>
        </p:nvSpPr>
        <p:spPr bwMode="auto">
          <a:xfrm>
            <a:off x="374650" y="2401888"/>
            <a:ext cx="8528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Ahn, Y. Y., Bagrow, J. P., and Lehmann, S. (2010). Link communities reveal multiscale complexity in networks. Nature, 466, 761–764.</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atin typeface="Tahoma" charset="0"/>
              </a:rPr>
              <a:t>Complex Prediction</a:t>
            </a:r>
          </a:p>
        </p:txBody>
      </p:sp>
      <p:sp>
        <p:nvSpPr>
          <p:cNvPr id="4" name="Slide Number Placeholder 3"/>
          <p:cNvSpPr>
            <a:spLocks noGrp="1"/>
          </p:cNvSpPr>
          <p:nvPr>
            <p:ph type="sldNum" sz="quarter" idx="12"/>
          </p:nvPr>
        </p:nvSpPr>
        <p:spPr/>
        <p:txBody>
          <a:bodyPr/>
          <a:lstStyle/>
          <a:p>
            <a:pPr>
              <a:defRPr/>
            </a:pPr>
            <a:fld id="{9195A652-00F4-E141-8EC5-F3F18FD834DB}" type="slidenum">
              <a:rPr lang="en-US" smtClean="0"/>
              <a:pPr>
                <a:defRPr/>
              </a:pPr>
              <a:t>41</a:t>
            </a:fld>
            <a:endParaRPr lang="en-US"/>
          </a:p>
        </p:txBody>
      </p:sp>
      <p:pic>
        <p:nvPicPr>
          <p:cNvPr id="5837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793750"/>
            <a:ext cx="6418263"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090863" y="1733550"/>
            <a:ext cx="4745037" cy="1365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3089275" y="2122488"/>
            <a:ext cx="4745038" cy="13811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3103563" y="2946400"/>
            <a:ext cx="4745037" cy="1365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3101975" y="3335338"/>
            <a:ext cx="4745038" cy="13811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3101975" y="4159250"/>
            <a:ext cx="4745038" cy="13811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3101975" y="4549775"/>
            <a:ext cx="4743450" cy="1365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3114675" y="5372100"/>
            <a:ext cx="4745038" cy="13811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114675" y="5762625"/>
            <a:ext cx="4743450" cy="1365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103563" y="1077913"/>
            <a:ext cx="4745037" cy="792162"/>
          </a:xfrm>
          <a:prstGeom prst="rect">
            <a:avLst/>
          </a:prstGeom>
          <a:solidFill>
            <a:schemeClr val="accent6">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3103563" y="2290763"/>
            <a:ext cx="4745037" cy="792162"/>
          </a:xfrm>
          <a:prstGeom prst="rect">
            <a:avLst/>
          </a:prstGeom>
          <a:solidFill>
            <a:schemeClr val="accent6">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3101975" y="3500438"/>
            <a:ext cx="4745038" cy="792162"/>
          </a:xfrm>
          <a:prstGeom prst="rect">
            <a:avLst/>
          </a:prstGeom>
          <a:solidFill>
            <a:schemeClr val="accent6">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3101975" y="4713288"/>
            <a:ext cx="4745038" cy="793750"/>
          </a:xfrm>
          <a:prstGeom prst="rect">
            <a:avLst/>
          </a:prstGeom>
          <a:solidFill>
            <a:schemeClr val="accent6">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3114675" y="1870075"/>
            <a:ext cx="4733925" cy="390525"/>
          </a:xfrm>
          <a:prstGeom prst="rect">
            <a:avLst/>
          </a:prstGeom>
          <a:solidFill>
            <a:schemeClr val="accent3">
              <a:alpha val="2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103563" y="3068638"/>
            <a:ext cx="4732337" cy="388937"/>
          </a:xfrm>
          <a:prstGeom prst="rect">
            <a:avLst/>
          </a:prstGeom>
          <a:solidFill>
            <a:schemeClr val="accent3">
              <a:alpha val="2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a:off x="3103563" y="4306888"/>
            <a:ext cx="4732337" cy="390525"/>
          </a:xfrm>
          <a:prstGeom prst="rect">
            <a:avLst/>
          </a:prstGeom>
          <a:solidFill>
            <a:schemeClr val="accent3">
              <a:alpha val="2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ectangle 20"/>
          <p:cNvSpPr/>
          <p:nvPr/>
        </p:nvSpPr>
        <p:spPr>
          <a:xfrm>
            <a:off x="3127375" y="5510213"/>
            <a:ext cx="4732338" cy="388937"/>
          </a:xfrm>
          <a:prstGeom prst="rect">
            <a:avLst/>
          </a:prstGeom>
          <a:solidFill>
            <a:schemeClr val="accent3">
              <a:alpha val="2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675536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atin typeface="Tahoma" charset="0"/>
              </a:rPr>
              <a:t>Sparse Module Identification </a:t>
            </a:r>
          </a:p>
        </p:txBody>
      </p:sp>
      <p:sp>
        <p:nvSpPr>
          <p:cNvPr id="4" name="Slide Number Placeholder 3"/>
          <p:cNvSpPr>
            <a:spLocks noGrp="1"/>
          </p:cNvSpPr>
          <p:nvPr>
            <p:ph type="sldNum" sz="quarter" idx="12"/>
          </p:nvPr>
        </p:nvSpPr>
        <p:spPr/>
        <p:txBody>
          <a:bodyPr/>
          <a:lstStyle/>
          <a:p>
            <a:pPr>
              <a:defRPr/>
            </a:pPr>
            <a:fld id="{DC998312-511D-8D4F-AAC7-AD27F2A8B203}" type="slidenum">
              <a:rPr lang="en-US" smtClean="0"/>
              <a:pPr>
                <a:defRPr/>
              </a:pPr>
              <a:t>42</a:t>
            </a:fld>
            <a:endParaRPr lang="en-US"/>
          </a:p>
        </p:txBody>
      </p:sp>
      <p:pic>
        <p:nvPicPr>
          <p:cNvPr id="6041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6625" y="901700"/>
            <a:ext cx="6696075"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5"/>
          <p:cNvSpPr>
            <a:spLocks noChangeArrowheads="1"/>
          </p:cNvSpPr>
          <p:nvPr/>
        </p:nvSpPr>
        <p:spPr bwMode="auto">
          <a:xfrm>
            <a:off x="-55563" y="2341563"/>
            <a:ext cx="359727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The pro-survival proteins directly </a:t>
            </a:r>
          </a:p>
          <a:p>
            <a:r>
              <a:rPr lang="en-US"/>
              <a:t>or indirectly prevent the release of </a:t>
            </a:r>
          </a:p>
          <a:p>
            <a:r>
              <a:rPr lang="en-US"/>
              <a:t>cytochrome c from mitochondria</a:t>
            </a:r>
            <a:r>
              <a:rPr lang="en-US" baseline="30000"/>
              <a:t>[1]</a:t>
            </a:r>
            <a:r>
              <a:rPr lang="en-US"/>
              <a:t>. </a:t>
            </a:r>
          </a:p>
          <a:p>
            <a:r>
              <a:rPr lang="en-US"/>
              <a:t> </a:t>
            </a:r>
          </a:p>
        </p:txBody>
      </p:sp>
      <p:sp>
        <p:nvSpPr>
          <p:cNvPr id="60421" name="Rectangle 6"/>
          <p:cNvSpPr>
            <a:spLocks noChangeArrowheads="1"/>
          </p:cNvSpPr>
          <p:nvPr/>
        </p:nvSpPr>
        <p:spPr bwMode="auto">
          <a:xfrm>
            <a:off x="0" y="5464175"/>
            <a:ext cx="35417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t>[1] Yang, J., Liu, X., and et al (1997). Prevention of apoptosis by bcl-2: Release of cytochrome c from mitochondria blocked. Science, 275(1129-1132).</a:t>
            </a:r>
          </a:p>
        </p:txBody>
      </p:sp>
    </p:spTree>
    <p:extLst>
      <p:ext uri="{BB962C8B-B14F-4D97-AF65-F5344CB8AC3E}">
        <p14:creationId xmlns:p14="http://schemas.microsoft.com/office/powerpoint/2010/main" val="13351448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atin typeface="Tahoma" charset="0"/>
              </a:rPr>
              <a:t>Sparse Module Identification </a:t>
            </a:r>
          </a:p>
        </p:txBody>
      </p:sp>
      <p:sp>
        <p:nvSpPr>
          <p:cNvPr id="4" name="Slide Number Placeholder 3"/>
          <p:cNvSpPr>
            <a:spLocks noGrp="1"/>
          </p:cNvSpPr>
          <p:nvPr>
            <p:ph type="sldNum" sz="quarter" idx="12"/>
          </p:nvPr>
        </p:nvSpPr>
        <p:spPr/>
        <p:txBody>
          <a:bodyPr/>
          <a:lstStyle/>
          <a:p>
            <a:pPr>
              <a:defRPr/>
            </a:pPr>
            <a:fld id="{0347414E-B025-3946-B7D2-69C1C2F75F0A}" type="slidenum">
              <a:rPr lang="en-US" smtClean="0"/>
              <a:pPr>
                <a:defRPr/>
              </a:pPr>
              <a:t>43</a:t>
            </a:fld>
            <a:endParaRPr lang="en-US"/>
          </a:p>
        </p:txBody>
      </p:sp>
      <p:pic>
        <p:nvPicPr>
          <p:cNvPr id="6144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939800"/>
            <a:ext cx="6599237" cy="513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5"/>
          <p:cNvSpPr>
            <a:spLocks noChangeArrowheads="1"/>
          </p:cNvSpPr>
          <p:nvPr/>
        </p:nvSpPr>
        <p:spPr bwMode="auto">
          <a:xfrm>
            <a:off x="-11113" y="1319213"/>
            <a:ext cx="24812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t>FGF/FGFR signaling has been associated with a diverse and broad range of biological functions, including cell growth, cell differentiation, and the promotion of angiogenesis.</a:t>
            </a:r>
          </a:p>
        </p:txBody>
      </p:sp>
    </p:spTree>
    <p:extLst>
      <p:ext uri="{BB962C8B-B14F-4D97-AF65-F5344CB8AC3E}">
        <p14:creationId xmlns:p14="http://schemas.microsoft.com/office/powerpoint/2010/main" val="20311377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atin typeface="Tahoma" charset="0"/>
              </a:rPr>
              <a:t>Conclusion</a:t>
            </a:r>
          </a:p>
        </p:txBody>
      </p:sp>
      <p:sp>
        <p:nvSpPr>
          <p:cNvPr id="57346" name="Content Placeholder 2"/>
          <p:cNvSpPr>
            <a:spLocks noGrp="1"/>
          </p:cNvSpPr>
          <p:nvPr>
            <p:ph idx="1"/>
          </p:nvPr>
        </p:nvSpPr>
        <p:spPr/>
        <p:txBody>
          <a:bodyPr/>
          <a:lstStyle/>
          <a:p>
            <a:r>
              <a:rPr lang="en-US">
                <a:latin typeface="Tahoma" charset="0"/>
              </a:rPr>
              <a:t>We propose a novel formulation to achieve functional module identification based on protein interaction patterns in PPI networks.</a:t>
            </a:r>
          </a:p>
          <a:p>
            <a:r>
              <a:rPr lang="en-US">
                <a:latin typeface="Tahoma" charset="0"/>
              </a:rPr>
              <a:t>Spectral method and greedy method are developed to yield non-overlapping and overlapping results.</a:t>
            </a:r>
          </a:p>
          <a:p>
            <a:r>
              <a:rPr lang="en-US">
                <a:latin typeface="Tahoma" charset="0"/>
              </a:rPr>
              <a:t>Our algorithms overcome the limitation of traditional module identification algorithms, which only focus on identifying dense modules. </a:t>
            </a:r>
          </a:p>
          <a:p>
            <a:r>
              <a:rPr lang="en-US">
                <a:latin typeface="Tahoma" charset="0"/>
              </a:rPr>
              <a:t>Do not have the resolution problem.</a:t>
            </a:r>
          </a:p>
        </p:txBody>
      </p:sp>
      <p:sp>
        <p:nvSpPr>
          <p:cNvPr id="4" name="Slide Number Placeholder 3"/>
          <p:cNvSpPr>
            <a:spLocks noGrp="1"/>
          </p:cNvSpPr>
          <p:nvPr>
            <p:ph type="sldNum" sz="quarter" idx="12"/>
          </p:nvPr>
        </p:nvSpPr>
        <p:spPr/>
        <p:txBody>
          <a:bodyPr/>
          <a:lstStyle/>
          <a:p>
            <a:pPr>
              <a:defRPr/>
            </a:pPr>
            <a:fld id="{E707C7ED-FA98-E740-99D1-EF6CDADE65CE}" type="slidenum">
              <a:rPr lang="en-US" smtClean="0"/>
              <a:pPr>
                <a:defRPr/>
              </a:pPr>
              <a:t>44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atin typeface="Arial" charset="0"/>
              </a:rPr>
              <a:t>Overcoming the degree heterogeneity</a:t>
            </a:r>
          </a:p>
        </p:txBody>
      </p:sp>
      <p:sp>
        <p:nvSpPr>
          <p:cNvPr id="58370" name="Content Placeholder 2"/>
          <p:cNvSpPr>
            <a:spLocks noGrp="1"/>
          </p:cNvSpPr>
          <p:nvPr>
            <p:ph idx="1"/>
          </p:nvPr>
        </p:nvSpPr>
        <p:spPr/>
        <p:txBody>
          <a:bodyPr/>
          <a:lstStyle/>
          <a:p>
            <a:r>
              <a:rPr lang="en-US">
                <a:latin typeface="Arial" charset="0"/>
              </a:rPr>
              <a:t>Power law distribution</a:t>
            </a:r>
          </a:p>
        </p:txBody>
      </p:sp>
      <p:sp>
        <p:nvSpPr>
          <p:cNvPr id="4" name="Slide Number Placeholder 3"/>
          <p:cNvSpPr>
            <a:spLocks noGrp="1"/>
          </p:cNvSpPr>
          <p:nvPr>
            <p:ph type="sldNum" sz="quarter" idx="12"/>
          </p:nvPr>
        </p:nvSpPr>
        <p:spPr/>
        <p:txBody>
          <a:bodyPr/>
          <a:lstStyle/>
          <a:p>
            <a:pPr>
              <a:defRPr/>
            </a:pPr>
            <a:fld id="{B76B724E-8809-8E4C-81AA-C7EE1C648D21}" type="slidenum">
              <a:rPr lang="en-US" smtClean="0"/>
              <a:pPr>
                <a:defRPr/>
              </a:pPr>
              <a:t>45</a:t>
            </a:fld>
            <a:endParaRPr lang="en-US"/>
          </a:p>
        </p:txBody>
      </p:sp>
      <p:pic>
        <p:nvPicPr>
          <p:cNvPr id="58372" name="Picture 4" descr="degreed.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9488" y="1587500"/>
            <a:ext cx="7348537"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7" descr="section4_fig4.pdf"/>
          <p:cNvPicPr>
            <a:picLocks noChangeAspect="1"/>
          </p:cNvPicPr>
          <p:nvPr/>
        </p:nvPicPr>
        <p:blipFill>
          <a:blip r:embed="rId2">
            <a:extLst>
              <a:ext uri="{28A0092B-C50C-407E-A947-70E740481C1C}">
                <a14:useLocalDpi xmlns:a14="http://schemas.microsoft.com/office/drawing/2010/main" val="0"/>
              </a:ext>
            </a:extLst>
          </a:blip>
          <a:srcRect l="2950" t="5859" r="2699" b="71169"/>
          <a:stretch>
            <a:fillRect/>
          </a:stretch>
        </p:blipFill>
        <p:spPr bwMode="auto">
          <a:xfrm>
            <a:off x="301625" y="1855788"/>
            <a:ext cx="8640763"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itle 1"/>
          <p:cNvSpPr>
            <a:spLocks noGrp="1"/>
          </p:cNvSpPr>
          <p:nvPr>
            <p:ph type="title"/>
          </p:nvPr>
        </p:nvSpPr>
        <p:spPr/>
        <p:txBody>
          <a:bodyPr/>
          <a:lstStyle/>
          <a:p>
            <a:r>
              <a:rPr lang="en-US">
                <a:latin typeface="Arial" charset="0"/>
              </a:rPr>
              <a:t>Degree heterogeneity</a:t>
            </a:r>
          </a:p>
        </p:txBody>
      </p:sp>
      <p:sp>
        <p:nvSpPr>
          <p:cNvPr id="4" name="Slide Number Placeholder 3"/>
          <p:cNvSpPr>
            <a:spLocks noGrp="1"/>
          </p:cNvSpPr>
          <p:nvPr>
            <p:ph type="sldNum" sz="quarter" idx="12"/>
          </p:nvPr>
        </p:nvSpPr>
        <p:spPr/>
        <p:txBody>
          <a:bodyPr/>
          <a:lstStyle/>
          <a:p>
            <a:pPr>
              <a:defRPr/>
            </a:pPr>
            <a:fld id="{92B2398F-2C5F-FB45-85E5-29DF557E7D46}" type="slidenum">
              <a:rPr lang="en-US" smtClean="0"/>
              <a:pPr>
                <a:defRPr/>
              </a:pPr>
              <a:t>46</a:t>
            </a:fld>
            <a:endParaRPr lang="en-US"/>
          </a:p>
        </p:txBody>
      </p:sp>
      <p:sp>
        <p:nvSpPr>
          <p:cNvPr id="9" name="Freeform 8"/>
          <p:cNvSpPr/>
          <p:nvPr/>
        </p:nvSpPr>
        <p:spPr>
          <a:xfrm>
            <a:off x="1814513" y="2803525"/>
            <a:ext cx="2892425" cy="1793875"/>
          </a:xfrm>
          <a:custGeom>
            <a:avLst/>
            <a:gdLst>
              <a:gd name="connsiteX0" fmla="*/ 2815987 w 2891861"/>
              <a:gd name="connsiteY0" fmla="*/ 716477 h 1793409"/>
              <a:gd name="connsiteX1" fmla="*/ 1899578 w 2891861"/>
              <a:gd name="connsiteY1" fmla="*/ 121702 h 1793409"/>
              <a:gd name="connsiteX2" fmla="*/ 404383 w 2891861"/>
              <a:gd name="connsiteY2" fmla="*/ 9177 h 1793409"/>
              <a:gd name="connsiteX3" fmla="*/ 98913 w 2891861"/>
              <a:gd name="connsiteY3" fmla="*/ 266377 h 1793409"/>
              <a:gd name="connsiteX4" fmla="*/ 2449 w 2891861"/>
              <a:gd name="connsiteY4" fmla="*/ 1295178 h 1793409"/>
              <a:gd name="connsiteX5" fmla="*/ 179300 w 2891861"/>
              <a:gd name="connsiteY5" fmla="*/ 1729203 h 1793409"/>
              <a:gd name="connsiteX6" fmla="*/ 1385102 w 2891861"/>
              <a:gd name="connsiteY6" fmla="*/ 1761353 h 1793409"/>
              <a:gd name="connsiteX7" fmla="*/ 2462285 w 2891861"/>
              <a:gd name="connsiteY7" fmla="*/ 1439853 h 1793409"/>
              <a:gd name="connsiteX8" fmla="*/ 2880297 w 2891861"/>
              <a:gd name="connsiteY8" fmla="*/ 1037978 h 1793409"/>
              <a:gd name="connsiteX9" fmla="*/ 2783833 w 2891861"/>
              <a:gd name="connsiteY9" fmla="*/ 668252 h 179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861" h="1793409">
                <a:moveTo>
                  <a:pt x="2815987" y="716477"/>
                </a:moveTo>
                <a:cubicBezTo>
                  <a:pt x="2558749" y="478031"/>
                  <a:pt x="2301512" y="239585"/>
                  <a:pt x="1899578" y="121702"/>
                </a:cubicBezTo>
                <a:cubicBezTo>
                  <a:pt x="1497644" y="3819"/>
                  <a:pt x="704494" y="-14936"/>
                  <a:pt x="404383" y="9177"/>
                </a:cubicBezTo>
                <a:cubicBezTo>
                  <a:pt x="104272" y="33289"/>
                  <a:pt x="165902" y="52044"/>
                  <a:pt x="98913" y="266377"/>
                </a:cubicBezTo>
                <a:cubicBezTo>
                  <a:pt x="31924" y="480710"/>
                  <a:pt x="-10949" y="1051374"/>
                  <a:pt x="2449" y="1295178"/>
                </a:cubicBezTo>
                <a:cubicBezTo>
                  <a:pt x="15847" y="1538982"/>
                  <a:pt x="-51142" y="1651507"/>
                  <a:pt x="179300" y="1729203"/>
                </a:cubicBezTo>
                <a:cubicBezTo>
                  <a:pt x="409742" y="1806899"/>
                  <a:pt x="1004604" y="1809578"/>
                  <a:pt x="1385102" y="1761353"/>
                </a:cubicBezTo>
                <a:cubicBezTo>
                  <a:pt x="1765600" y="1713128"/>
                  <a:pt x="2213086" y="1560415"/>
                  <a:pt x="2462285" y="1439853"/>
                </a:cubicBezTo>
                <a:cubicBezTo>
                  <a:pt x="2711484" y="1319291"/>
                  <a:pt x="2826706" y="1166578"/>
                  <a:pt x="2880297" y="1037978"/>
                </a:cubicBezTo>
                <a:cubicBezTo>
                  <a:pt x="2933888" y="909378"/>
                  <a:pt x="2783833" y="668252"/>
                  <a:pt x="2783833" y="668252"/>
                </a:cubicBezTo>
              </a:path>
            </a:pathLst>
          </a:custGeom>
          <a:solidFill>
            <a:srgbClr val="3366FF">
              <a:alpha val="20000"/>
            </a:srgbClr>
          </a:solidFill>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Freeform 9"/>
          <p:cNvSpPr/>
          <p:nvPr/>
        </p:nvSpPr>
        <p:spPr>
          <a:xfrm>
            <a:off x="5003800" y="1744663"/>
            <a:ext cx="3173413" cy="2955925"/>
          </a:xfrm>
          <a:custGeom>
            <a:avLst/>
            <a:gdLst>
              <a:gd name="connsiteX0" fmla="*/ 2151358 w 3174119"/>
              <a:gd name="connsiteY0" fmla="*/ 7607 h 2956591"/>
              <a:gd name="connsiteX1" fmla="*/ 1154561 w 3174119"/>
              <a:gd name="connsiteY1" fmla="*/ 361257 h 2956591"/>
              <a:gd name="connsiteX2" fmla="*/ 398925 w 3174119"/>
              <a:gd name="connsiteY2" fmla="*/ 939957 h 2956591"/>
              <a:gd name="connsiteX3" fmla="*/ 45223 w 3174119"/>
              <a:gd name="connsiteY3" fmla="*/ 1743707 h 2956591"/>
              <a:gd name="connsiteX4" fmla="*/ 45223 w 3174119"/>
              <a:gd name="connsiteY4" fmla="*/ 2145583 h 2956591"/>
              <a:gd name="connsiteX5" fmla="*/ 415003 w 3174119"/>
              <a:gd name="connsiteY5" fmla="*/ 2579608 h 2956591"/>
              <a:gd name="connsiteX6" fmla="*/ 1106329 w 3174119"/>
              <a:gd name="connsiteY6" fmla="*/ 2917183 h 2956591"/>
              <a:gd name="connsiteX7" fmla="*/ 1974507 w 3174119"/>
              <a:gd name="connsiteY7" fmla="*/ 2885033 h 2956591"/>
              <a:gd name="connsiteX8" fmla="*/ 2569369 w 3174119"/>
              <a:gd name="connsiteY8" fmla="*/ 2338483 h 2956591"/>
              <a:gd name="connsiteX9" fmla="*/ 3003458 w 3174119"/>
              <a:gd name="connsiteY9" fmla="*/ 1888382 h 2956591"/>
              <a:gd name="connsiteX10" fmla="*/ 3164232 w 3174119"/>
              <a:gd name="connsiteY10" fmla="*/ 1438282 h 2956591"/>
              <a:gd name="connsiteX11" fmla="*/ 2746220 w 3174119"/>
              <a:gd name="connsiteY11" fmla="*/ 538082 h 2956591"/>
              <a:gd name="connsiteX12" fmla="*/ 2456828 w 3174119"/>
              <a:gd name="connsiteY12" fmla="*/ 152282 h 2956591"/>
              <a:gd name="connsiteX13" fmla="*/ 2151358 w 3174119"/>
              <a:gd name="connsiteY13" fmla="*/ 7607 h 295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4119" h="2956591">
                <a:moveTo>
                  <a:pt x="2151358" y="7607"/>
                </a:moveTo>
                <a:cubicBezTo>
                  <a:pt x="1934314" y="42436"/>
                  <a:pt x="1446633" y="205865"/>
                  <a:pt x="1154561" y="361257"/>
                </a:cubicBezTo>
                <a:cubicBezTo>
                  <a:pt x="862489" y="516649"/>
                  <a:pt x="583815" y="709549"/>
                  <a:pt x="398925" y="939957"/>
                </a:cubicBezTo>
                <a:cubicBezTo>
                  <a:pt x="214035" y="1170365"/>
                  <a:pt x="104173" y="1542769"/>
                  <a:pt x="45223" y="1743707"/>
                </a:cubicBezTo>
                <a:cubicBezTo>
                  <a:pt x="-13727" y="1944645"/>
                  <a:pt x="-16407" y="2006266"/>
                  <a:pt x="45223" y="2145583"/>
                </a:cubicBezTo>
                <a:cubicBezTo>
                  <a:pt x="106853" y="2284900"/>
                  <a:pt x="238152" y="2451008"/>
                  <a:pt x="415003" y="2579608"/>
                </a:cubicBezTo>
                <a:cubicBezTo>
                  <a:pt x="591854" y="2708208"/>
                  <a:pt x="846412" y="2866279"/>
                  <a:pt x="1106329" y="2917183"/>
                </a:cubicBezTo>
                <a:cubicBezTo>
                  <a:pt x="1366246" y="2968087"/>
                  <a:pt x="1730667" y="2981483"/>
                  <a:pt x="1974507" y="2885033"/>
                </a:cubicBezTo>
                <a:cubicBezTo>
                  <a:pt x="2218347" y="2788583"/>
                  <a:pt x="2397877" y="2504591"/>
                  <a:pt x="2569369" y="2338483"/>
                </a:cubicBezTo>
                <a:cubicBezTo>
                  <a:pt x="2740861" y="2172375"/>
                  <a:pt x="2904314" y="2038415"/>
                  <a:pt x="3003458" y="1888382"/>
                </a:cubicBezTo>
                <a:cubicBezTo>
                  <a:pt x="3102602" y="1738349"/>
                  <a:pt x="3207105" y="1663332"/>
                  <a:pt x="3164232" y="1438282"/>
                </a:cubicBezTo>
                <a:cubicBezTo>
                  <a:pt x="3121359" y="1213232"/>
                  <a:pt x="2864121" y="752415"/>
                  <a:pt x="2746220" y="538082"/>
                </a:cubicBezTo>
                <a:cubicBezTo>
                  <a:pt x="2628319" y="323749"/>
                  <a:pt x="2555972" y="240695"/>
                  <a:pt x="2456828" y="152282"/>
                </a:cubicBezTo>
                <a:cubicBezTo>
                  <a:pt x="2357684" y="63869"/>
                  <a:pt x="2368402" y="-27222"/>
                  <a:pt x="2151358" y="7607"/>
                </a:cubicBezTo>
                <a:close/>
              </a:path>
            </a:pathLst>
          </a:custGeom>
          <a:solidFill>
            <a:srgbClr val="3AAD3C">
              <a:alpha val="20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p:nvCxnSpPr>
        <p:spPr>
          <a:xfrm>
            <a:off x="4827588" y="2266950"/>
            <a:ext cx="0" cy="2312988"/>
          </a:xfrm>
          <a:prstGeom prst="line">
            <a:avLst/>
          </a:prstGeom>
          <a:ln w="57150"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atin typeface="Arial" charset="0"/>
              </a:rPr>
              <a:t>Overcoming the degree heterogeneity</a:t>
            </a:r>
          </a:p>
        </p:txBody>
      </p:sp>
      <p:sp>
        <p:nvSpPr>
          <p:cNvPr id="60418" name="Content Placeholder 2"/>
          <p:cNvSpPr>
            <a:spLocks noGrp="1"/>
          </p:cNvSpPr>
          <p:nvPr>
            <p:ph idx="1"/>
          </p:nvPr>
        </p:nvSpPr>
        <p:spPr/>
        <p:txBody>
          <a:bodyPr/>
          <a:lstStyle/>
          <a:p>
            <a:r>
              <a:rPr lang="en-US">
                <a:latin typeface="Arial" charset="0"/>
              </a:rPr>
              <a:t>Most of algorithms designed for biological networks do not consider the degree heterogeneity.</a:t>
            </a:r>
          </a:p>
          <a:p>
            <a:endParaRPr lang="en-US">
              <a:latin typeface="Arial" charset="0"/>
            </a:endParaRPr>
          </a:p>
          <a:p>
            <a:r>
              <a:rPr lang="en-US">
                <a:latin typeface="Arial" charset="0"/>
              </a:rPr>
              <a:t>Algorithms designed for conquering degree heterogeneity have not been used on biological networks.</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0911452B-8A74-6E46-9408-0776580ADF38}" type="slidenum">
              <a:rPr lang="en-US" smtClean="0"/>
              <a:pPr>
                <a:defRPr/>
              </a:pPr>
              <a:t>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44463" y="134938"/>
            <a:ext cx="8902700" cy="655637"/>
          </a:xfrm>
        </p:spPr>
        <p:txBody>
          <a:bodyPr/>
          <a:lstStyle/>
          <a:p>
            <a:r>
              <a:rPr lang="en-US" sz="2800">
                <a:latin typeface="Arial" charset="0"/>
              </a:rPr>
              <a:t>Spectral Clustering of Graphs with General Degrees</a:t>
            </a:r>
            <a:r>
              <a:rPr lang="en-US" sz="2800" baseline="30000">
                <a:latin typeface="Arial" charset="0"/>
              </a:rPr>
              <a:t>[1]</a:t>
            </a:r>
          </a:p>
        </p:txBody>
      </p:sp>
      <p:sp>
        <p:nvSpPr>
          <p:cNvPr id="61442" name="Content Placeholder 2"/>
          <p:cNvSpPr>
            <a:spLocks noGrp="1"/>
          </p:cNvSpPr>
          <p:nvPr>
            <p:ph idx="1"/>
          </p:nvPr>
        </p:nvSpPr>
        <p:spPr/>
        <p:txBody>
          <a:bodyPr/>
          <a:lstStyle/>
          <a:p>
            <a:r>
              <a:rPr lang="en-US">
                <a:latin typeface="Arial" charset="0"/>
              </a:rPr>
              <a:t>Using top eigenvectors of the transition matrix of the degree-corrected random walk</a:t>
            </a:r>
            <a:r>
              <a:rPr lang="en-US" baseline="30000">
                <a:latin typeface="Arial" charset="0"/>
              </a:rPr>
              <a:t>[1]</a:t>
            </a:r>
            <a:r>
              <a:rPr lang="en-US">
                <a:latin typeface="Arial" charset="0"/>
              </a:rPr>
              <a:t>.</a:t>
            </a:r>
          </a:p>
          <a:p>
            <a:endParaRPr lang="en-US">
              <a:latin typeface="Arial" charset="0"/>
            </a:endParaRPr>
          </a:p>
          <a:p>
            <a:r>
              <a:rPr lang="en-US">
                <a:latin typeface="Arial" charset="0"/>
              </a:rPr>
              <a:t>“Even if the graph has very many low degree nodes, which cannot be reliably clustered because we simply do not have enough adjacent edges available, our algorithm can still use these nodes in the degree-corrected Laplacian to compute a subspace for clustering the high degree nodes reliably.”</a:t>
            </a:r>
            <a:r>
              <a:rPr lang="en-US" altLang="ja-JP" baseline="30000">
                <a:latin typeface="Arial" charset="0"/>
              </a:rPr>
              <a:t>[1]</a:t>
            </a: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CD6CD339-9C0E-EA4A-ADF3-E53F4552B77C}" type="slidenum">
              <a:rPr lang="en-US" smtClean="0"/>
              <a:pPr>
                <a:defRPr/>
              </a:pPr>
              <a:t>48</a:t>
            </a:fld>
            <a:endParaRPr lang="en-US"/>
          </a:p>
        </p:txBody>
      </p:sp>
      <p:graphicFrame>
        <p:nvGraphicFramePr>
          <p:cNvPr id="61444" name="Object 5"/>
          <p:cNvGraphicFramePr>
            <a:graphicFrameLocks noChangeAspect="1"/>
          </p:cNvGraphicFramePr>
          <p:nvPr/>
        </p:nvGraphicFramePr>
        <p:xfrm>
          <a:off x="3208338" y="1727200"/>
          <a:ext cx="2573337" cy="727075"/>
        </p:xfrm>
        <a:graphic>
          <a:graphicData uri="http://schemas.openxmlformats.org/presentationml/2006/ole">
            <mc:AlternateContent xmlns:mc="http://schemas.openxmlformats.org/markup-compatibility/2006">
              <mc:Choice xmlns:v="urn:schemas-microsoft-com:vml" Requires="v">
                <p:oleObj spid="_x0000_s61459" name="Equation" r:id="rId3" imgW="990600" imgH="279400" progId="Equation.3">
                  <p:embed/>
                </p:oleObj>
              </mc:Choice>
              <mc:Fallback>
                <p:oleObj name="Equation" r:id="rId3" imgW="990600" imgH="279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338" y="1727200"/>
                        <a:ext cx="257333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5" name="Rectangle 6"/>
          <p:cNvSpPr>
            <a:spLocks noChangeArrowheads="1"/>
          </p:cNvSpPr>
          <p:nvPr/>
        </p:nvSpPr>
        <p:spPr bwMode="auto">
          <a:xfrm>
            <a:off x="144463" y="5589588"/>
            <a:ext cx="90312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latin typeface="Arial" charset="0"/>
                <a:cs typeface="Arial" charset="0"/>
              </a:rPr>
              <a:t>[1] K. Chaudhuri, F. Chung, and A. Tsiatas.  Spectral clustering of graphs with general degrees</a:t>
            </a:r>
          </a:p>
          <a:p>
            <a:r>
              <a:rPr lang="en-US" sz="1400">
                <a:latin typeface="Arial" charset="0"/>
                <a:cs typeface="Arial" charset="0"/>
              </a:rPr>
              <a:t>in the extended planted partition model. Journal of Machine Learning Research, 2012:1–23 (2012).</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atin typeface="Arial" charset="0"/>
              </a:rPr>
              <a:t>Laplacian</a:t>
            </a:r>
          </a:p>
        </p:txBody>
      </p:sp>
      <p:sp>
        <p:nvSpPr>
          <p:cNvPr id="4" name="Slide Number Placeholder 3"/>
          <p:cNvSpPr>
            <a:spLocks noGrp="1"/>
          </p:cNvSpPr>
          <p:nvPr>
            <p:ph type="sldNum" sz="quarter" idx="12"/>
          </p:nvPr>
        </p:nvSpPr>
        <p:spPr/>
        <p:txBody>
          <a:bodyPr/>
          <a:lstStyle/>
          <a:p>
            <a:pPr>
              <a:defRPr/>
            </a:pPr>
            <a:fld id="{FA292871-239D-4A4A-9EA5-93CF6DBA1CEF}" type="slidenum">
              <a:rPr lang="en-US" smtClean="0"/>
              <a:pPr>
                <a:defRPr/>
              </a:pPr>
              <a:t>49</a:t>
            </a:fld>
            <a:endParaRPr lang="en-US"/>
          </a:p>
        </p:txBody>
      </p:sp>
      <p:grpSp>
        <p:nvGrpSpPr>
          <p:cNvPr id="5" name="Group 4"/>
          <p:cNvGrpSpPr>
            <a:grpSpLocks/>
          </p:cNvGrpSpPr>
          <p:nvPr/>
        </p:nvGrpSpPr>
        <p:grpSpPr bwMode="auto">
          <a:xfrm>
            <a:off x="2879725" y="1203325"/>
            <a:ext cx="3467100" cy="646113"/>
            <a:chOff x="3200591" y="4949067"/>
            <a:chExt cx="3468468" cy="646331"/>
          </a:xfrm>
        </p:grpSpPr>
        <p:graphicFrame>
          <p:nvGraphicFramePr>
            <p:cNvPr id="62474" name="Object 5"/>
            <p:cNvGraphicFramePr>
              <a:graphicFrameLocks noChangeAspect="1"/>
            </p:cNvGraphicFramePr>
            <p:nvPr/>
          </p:nvGraphicFramePr>
          <p:xfrm>
            <a:off x="5646709" y="5091913"/>
            <a:ext cx="1022350" cy="396875"/>
          </p:xfrm>
          <a:graphic>
            <a:graphicData uri="http://schemas.openxmlformats.org/presentationml/2006/ole">
              <mc:AlternateContent xmlns:mc="http://schemas.openxmlformats.org/markup-compatibility/2006">
                <mc:Choice xmlns:v="urn:schemas-microsoft-com:vml" Requires="v">
                  <p:oleObj spid="_x0000_s62515" name="Equation" r:id="rId3" imgW="393700" imgH="152400" progId="Equation.3">
                    <p:embed/>
                  </p:oleObj>
                </mc:Choice>
                <mc:Fallback>
                  <p:oleObj name="Equation" r:id="rId3" imgW="393700" imgH="15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709" y="5091913"/>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p:cNvSpPr/>
            <p:nvPr/>
          </p:nvSpPr>
          <p:spPr>
            <a:xfrm>
              <a:off x="3200591" y="4949067"/>
              <a:ext cx="2290078" cy="646331"/>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a:defRPr/>
              </a:pPr>
              <a:r>
                <a:rPr lang="en-US" sz="3600" dirty="0" err="1">
                  <a:latin typeface="Arial" charset="0"/>
                </a:rPr>
                <a:t>Laplacian</a:t>
              </a:r>
              <a:r>
                <a:rPr lang="en-US" sz="3600" dirty="0">
                  <a:latin typeface="Arial" charset="0"/>
                </a:rPr>
                <a:t>:</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13" name="Group 12"/>
          <p:cNvGrpSpPr>
            <a:grpSpLocks/>
          </p:cNvGrpSpPr>
          <p:nvPr/>
        </p:nvGrpSpPr>
        <p:grpSpPr bwMode="auto">
          <a:xfrm>
            <a:off x="841375" y="2584450"/>
            <a:ext cx="6965950" cy="646113"/>
            <a:chOff x="841156" y="2584212"/>
            <a:chExt cx="6965561" cy="646331"/>
          </a:xfrm>
        </p:grpSpPr>
        <p:graphicFrame>
          <p:nvGraphicFramePr>
            <p:cNvPr id="62472" name="Object 5"/>
            <p:cNvGraphicFramePr>
              <a:graphicFrameLocks noChangeAspect="1"/>
            </p:cNvGraphicFramePr>
            <p:nvPr/>
          </p:nvGraphicFramePr>
          <p:xfrm>
            <a:off x="6339867" y="2677763"/>
            <a:ext cx="1466850" cy="495300"/>
          </p:xfrm>
          <a:graphic>
            <a:graphicData uri="http://schemas.openxmlformats.org/presentationml/2006/ole">
              <mc:AlternateContent xmlns:mc="http://schemas.openxmlformats.org/markup-compatibility/2006">
                <mc:Choice xmlns:v="urn:schemas-microsoft-com:vml" Requires="v">
                  <p:oleObj spid="_x0000_s62516" name="Equation" r:id="rId5" imgW="558800" imgH="190500" progId="Equation.3">
                    <p:embed/>
                  </p:oleObj>
                </mc:Choice>
                <mc:Fallback>
                  <p:oleObj name="Equation" r:id="rId5" imgW="558800" imgH="190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9867" y="2677763"/>
                          <a:ext cx="14668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p:nvPr/>
          </p:nvSpPr>
          <p:spPr>
            <a:xfrm>
              <a:off x="841156" y="2584212"/>
              <a:ext cx="5300367" cy="646331"/>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a:defRPr/>
              </a:pPr>
              <a:r>
                <a:rPr lang="en-US" sz="3600" dirty="0">
                  <a:latin typeface="Arial" charset="0"/>
                </a:rPr>
                <a:t>Random Walk </a:t>
              </a:r>
              <a:r>
                <a:rPr lang="en-US" sz="3600" dirty="0" err="1">
                  <a:latin typeface="Arial" charset="0"/>
                </a:rPr>
                <a:t>Laplacian</a:t>
              </a:r>
              <a:r>
                <a:rPr lang="en-US" sz="3600" dirty="0">
                  <a:latin typeface="Arial" charset="0"/>
                </a:rPr>
                <a:t>:</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14" name="Group 13"/>
          <p:cNvGrpSpPr>
            <a:grpSpLocks/>
          </p:cNvGrpSpPr>
          <p:nvPr/>
        </p:nvGrpSpPr>
        <p:grpSpPr bwMode="auto">
          <a:xfrm>
            <a:off x="833438" y="4103688"/>
            <a:ext cx="7850187" cy="1200150"/>
            <a:chOff x="832788" y="4102987"/>
            <a:chExt cx="7851125" cy="1200329"/>
          </a:xfrm>
        </p:grpSpPr>
        <p:graphicFrame>
          <p:nvGraphicFramePr>
            <p:cNvPr id="62470" name="Object 5"/>
            <p:cNvGraphicFramePr>
              <a:graphicFrameLocks noChangeAspect="1"/>
            </p:cNvGraphicFramePr>
            <p:nvPr/>
          </p:nvGraphicFramePr>
          <p:xfrm>
            <a:off x="6250275" y="4387750"/>
            <a:ext cx="2433638" cy="595313"/>
          </p:xfrm>
          <a:graphic>
            <a:graphicData uri="http://schemas.openxmlformats.org/presentationml/2006/ole">
              <mc:AlternateContent xmlns:mc="http://schemas.openxmlformats.org/markup-compatibility/2006">
                <mc:Choice xmlns:v="urn:schemas-microsoft-com:vml" Requires="v">
                  <p:oleObj spid="_x0000_s62517" name="Equation" r:id="rId7" imgW="927100" imgH="228600" progId="Equation.3">
                    <p:embed/>
                  </p:oleObj>
                </mc:Choice>
                <mc:Fallback>
                  <p:oleObj name="Equation" r:id="rId7" imgW="927100" imgH="228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0275" y="4387750"/>
                          <a:ext cx="24336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p:cNvSpPr/>
            <p:nvPr/>
          </p:nvSpPr>
          <p:spPr>
            <a:xfrm>
              <a:off x="832788" y="4102987"/>
              <a:ext cx="5299708" cy="1200329"/>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a:defRPr/>
              </a:pPr>
              <a:r>
                <a:rPr lang="en-US" sz="3600" dirty="0">
                  <a:latin typeface="Arial" charset="0"/>
                </a:rPr>
                <a:t>Degree-corrected </a:t>
              </a:r>
            </a:p>
            <a:p>
              <a:pPr algn="ctr">
                <a:defRPr/>
              </a:pPr>
              <a:r>
                <a:rPr lang="en-US" sz="3600" dirty="0">
                  <a:latin typeface="Arial" charset="0"/>
                </a:rPr>
                <a:t>Random Walk </a:t>
              </a:r>
              <a:r>
                <a:rPr lang="en-US" sz="3600" dirty="0" err="1">
                  <a:latin typeface="Arial" charset="0"/>
                </a:rPr>
                <a:t>Laplacian</a:t>
              </a:r>
              <a:r>
                <a:rPr lang="en-US" sz="3600" dirty="0">
                  <a:latin typeface="Arial" charset="0"/>
                </a:rPr>
                <a:t>:</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Arial" charset="0"/>
              </a:rPr>
              <a:t>Community Detection</a:t>
            </a:r>
          </a:p>
        </p:txBody>
      </p:sp>
      <p:sp>
        <p:nvSpPr>
          <p:cNvPr id="3" name="Content Placeholder 2"/>
          <p:cNvSpPr>
            <a:spLocks noGrp="1"/>
          </p:cNvSpPr>
          <p:nvPr>
            <p:ph idx="1"/>
          </p:nvPr>
        </p:nvSpPr>
        <p:spPr>
          <a:xfrm>
            <a:off x="212725" y="915988"/>
            <a:ext cx="8877300" cy="5210175"/>
          </a:xfrm>
        </p:spPr>
        <p:txBody>
          <a:bodyPr/>
          <a:lstStyle/>
          <a:p>
            <a:pPr>
              <a:defRPr/>
            </a:pPr>
            <a:r>
              <a:rPr lang="en-US" dirty="0" smtClean="0"/>
              <a:t>For social networks, module identification is community detection.</a:t>
            </a:r>
          </a:p>
          <a:p>
            <a:pPr>
              <a:defRPr/>
            </a:pPr>
            <a:endParaRPr lang="en-US" dirty="0"/>
          </a:p>
          <a:p>
            <a:pPr>
              <a:defRPr/>
            </a:pPr>
            <a:r>
              <a:rPr lang="en-US" dirty="0" smtClean="0"/>
              <a:t>Community</a:t>
            </a:r>
          </a:p>
          <a:p>
            <a:pPr marL="0" indent="0">
              <a:buFont typeface="Arial" charset="0"/>
              <a:buNone/>
              <a:defRPr/>
            </a:pPr>
            <a:r>
              <a:rPr lang="en-US" dirty="0" smtClean="0"/>
              <a:t>   Intuitively</a:t>
            </a:r>
            <a:r>
              <a:rPr lang="en-US" dirty="0"/>
              <a:t>, a good </a:t>
            </a:r>
            <a:r>
              <a:rPr lang="en-US" dirty="0" smtClean="0"/>
              <a:t>community </a:t>
            </a:r>
            <a:r>
              <a:rPr lang="en-US" dirty="0"/>
              <a:t>in </a:t>
            </a:r>
            <a:r>
              <a:rPr lang="en-US" dirty="0" smtClean="0"/>
              <a:t>a (social) network </a:t>
            </a:r>
            <a:r>
              <a:rPr lang="en-US" i="1" dirty="0"/>
              <a:t>G</a:t>
            </a:r>
            <a:r>
              <a:rPr lang="en-US" dirty="0"/>
              <a:t>(</a:t>
            </a:r>
            <a:r>
              <a:rPr lang="en-US" i="1" dirty="0"/>
              <a:t>V</a:t>
            </a:r>
            <a:r>
              <a:rPr lang="en-US" dirty="0"/>
              <a:t>,</a:t>
            </a:r>
            <a:r>
              <a:rPr lang="en-US" i="1" dirty="0"/>
              <a:t>E</a:t>
            </a:r>
            <a:r>
              <a:rPr lang="en-US" dirty="0"/>
              <a:t>) </a:t>
            </a:r>
            <a:r>
              <a:rPr lang="en-US" dirty="0" smtClean="0"/>
              <a:t> should </a:t>
            </a:r>
            <a:r>
              <a:rPr lang="en-US" dirty="0"/>
              <a:t>be a group of nodes </a:t>
            </a:r>
            <a:r>
              <a:rPr lang="en-US" i="1" dirty="0"/>
              <a:t>C</a:t>
            </a:r>
            <a:r>
              <a:rPr lang="en-US" dirty="0"/>
              <a:t> such that there are many more edges between the nodes in </a:t>
            </a:r>
            <a:r>
              <a:rPr lang="en-US" i="1" dirty="0"/>
              <a:t>C</a:t>
            </a:r>
            <a:r>
              <a:rPr lang="en-US" dirty="0"/>
              <a:t> than from the nodes in </a:t>
            </a:r>
            <a:r>
              <a:rPr lang="en-US" i="1" dirty="0"/>
              <a:t>C</a:t>
            </a:r>
            <a:r>
              <a:rPr lang="en-US" dirty="0"/>
              <a:t> to nodes in </a:t>
            </a:r>
            <a:r>
              <a:rPr lang="en-US" i="1" dirty="0"/>
              <a:t>V</a:t>
            </a:r>
            <a:r>
              <a:rPr lang="en-US" dirty="0"/>
              <a:t> − </a:t>
            </a:r>
            <a:r>
              <a:rPr lang="en-US" i="1" dirty="0"/>
              <a:t>C</a:t>
            </a:r>
            <a:r>
              <a:rPr lang="en-US" dirty="0"/>
              <a:t>. </a:t>
            </a:r>
            <a:endParaRPr lang="en-US" dirty="0" smtClean="0"/>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a:p>
        </p:txBody>
      </p:sp>
      <p:sp>
        <p:nvSpPr>
          <p:cNvPr id="4" name="Slide Number Placeholder 3"/>
          <p:cNvSpPr>
            <a:spLocks noGrp="1"/>
          </p:cNvSpPr>
          <p:nvPr>
            <p:ph type="sldNum" sz="quarter" idx="12"/>
          </p:nvPr>
        </p:nvSpPr>
        <p:spPr/>
        <p:txBody>
          <a:bodyPr/>
          <a:lstStyle/>
          <a:p>
            <a:pPr>
              <a:defRPr/>
            </a:pPr>
            <a:fld id="{4BA37915-2D4A-EA46-915A-AF29F918E937}" type="slidenum">
              <a:rPr lang="en-US" smtClean="0"/>
              <a:pPr>
                <a:defRPr/>
              </a:pPr>
              <a:t>5</a:t>
            </a:fld>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sz="2800">
                <a:latin typeface="Arial" charset="0"/>
              </a:rPr>
              <a:t>Spectral Clustering of Graphs with General Degrees</a:t>
            </a:r>
          </a:p>
        </p:txBody>
      </p:sp>
      <p:sp>
        <p:nvSpPr>
          <p:cNvPr id="63490" name="Content Placeholder 2"/>
          <p:cNvSpPr>
            <a:spLocks noGrp="1"/>
          </p:cNvSpPr>
          <p:nvPr>
            <p:ph idx="1"/>
          </p:nvPr>
        </p:nvSpPr>
        <p:spPr/>
        <p:txBody>
          <a:bodyPr/>
          <a:lstStyle/>
          <a:p>
            <a:r>
              <a:rPr lang="en-US">
                <a:latin typeface="Arial" charset="0"/>
              </a:rPr>
              <a:t>Eigenvectors of</a:t>
            </a:r>
          </a:p>
          <a:p>
            <a:endParaRPr lang="en-US">
              <a:latin typeface="Arial" charset="0"/>
            </a:endParaRPr>
          </a:p>
          <a:p>
            <a:endParaRPr lang="en-US">
              <a:latin typeface="Arial" charset="0"/>
            </a:endParaRPr>
          </a:p>
          <a:p>
            <a:r>
              <a:rPr lang="en-US">
                <a:latin typeface="Arial" charset="0"/>
              </a:rPr>
              <a:t>Same eigenvectors as </a:t>
            </a:r>
          </a:p>
        </p:txBody>
      </p:sp>
      <p:sp>
        <p:nvSpPr>
          <p:cNvPr id="4" name="Slide Number Placeholder 3"/>
          <p:cNvSpPr>
            <a:spLocks noGrp="1"/>
          </p:cNvSpPr>
          <p:nvPr>
            <p:ph type="sldNum" sz="quarter" idx="12"/>
          </p:nvPr>
        </p:nvSpPr>
        <p:spPr/>
        <p:txBody>
          <a:bodyPr/>
          <a:lstStyle/>
          <a:p>
            <a:pPr>
              <a:defRPr/>
            </a:pPr>
            <a:fld id="{5F02A95F-C1D1-E74B-9F12-AAFB801444A2}" type="slidenum">
              <a:rPr lang="en-US" smtClean="0"/>
              <a:pPr>
                <a:defRPr/>
              </a:pPr>
              <a:t>50</a:t>
            </a:fld>
            <a:endParaRPr lang="en-US"/>
          </a:p>
        </p:txBody>
      </p:sp>
      <p:graphicFrame>
        <p:nvGraphicFramePr>
          <p:cNvPr id="63492" name="Object 5"/>
          <p:cNvGraphicFramePr>
            <a:graphicFrameLocks noChangeAspect="1"/>
          </p:cNvGraphicFramePr>
          <p:nvPr/>
        </p:nvGraphicFramePr>
        <p:xfrm>
          <a:off x="2757488" y="1538288"/>
          <a:ext cx="2573337" cy="727075"/>
        </p:xfrm>
        <a:graphic>
          <a:graphicData uri="http://schemas.openxmlformats.org/presentationml/2006/ole">
            <mc:AlternateContent xmlns:mc="http://schemas.openxmlformats.org/markup-compatibility/2006">
              <mc:Choice xmlns:v="urn:schemas-microsoft-com:vml" Requires="v">
                <p:oleObj spid="_x0000_s63534" name="Equation" r:id="rId3" imgW="990600" imgH="279400" progId="Equation.3">
                  <p:embed/>
                </p:oleObj>
              </mc:Choice>
              <mc:Fallback>
                <p:oleObj name="Equation" r:id="rId3" imgW="990600" imgH="279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488" y="1538288"/>
                        <a:ext cx="257333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3" name="Object 5"/>
          <p:cNvGraphicFramePr>
            <a:graphicFrameLocks noChangeAspect="1"/>
          </p:cNvGraphicFramePr>
          <p:nvPr/>
        </p:nvGraphicFramePr>
        <p:xfrm>
          <a:off x="2581275" y="3224213"/>
          <a:ext cx="3200400" cy="1190625"/>
        </p:xfrm>
        <a:graphic>
          <a:graphicData uri="http://schemas.openxmlformats.org/presentationml/2006/ole">
            <mc:AlternateContent xmlns:mc="http://schemas.openxmlformats.org/markup-compatibility/2006">
              <mc:Choice xmlns:v="urn:schemas-microsoft-com:vml" Requires="v">
                <p:oleObj spid="_x0000_s63535" name="Equation" r:id="rId5" imgW="1231900" imgH="457200" progId="Equation.3">
                  <p:embed/>
                </p:oleObj>
              </mc:Choice>
              <mc:Fallback>
                <p:oleObj name="Equation" r:id="rId5" imgW="123190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275" y="3224213"/>
                        <a:ext cx="3200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4" name="Object 1"/>
          <p:cNvGraphicFramePr>
            <a:graphicFrameLocks noChangeAspect="1"/>
          </p:cNvGraphicFramePr>
          <p:nvPr/>
        </p:nvGraphicFramePr>
        <p:xfrm>
          <a:off x="4319588" y="2427288"/>
          <a:ext cx="358775" cy="479425"/>
        </p:xfrm>
        <a:graphic>
          <a:graphicData uri="http://schemas.openxmlformats.org/presentationml/2006/ole">
            <mc:AlternateContent xmlns:mc="http://schemas.openxmlformats.org/markup-compatibility/2006">
              <mc:Choice xmlns:v="urn:schemas-microsoft-com:vml" Requires="v">
                <p:oleObj spid="_x0000_s63536" name="Equation" r:id="rId7" imgW="152400" imgH="203200" progId="Equation.3">
                  <p:embed/>
                </p:oleObj>
              </mc:Choice>
              <mc:Fallback>
                <p:oleObj name="Equation" r:id="rId7" imgW="152400" imgH="2032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588" y="2427288"/>
                        <a:ext cx="3587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7" name="Object 5"/>
          <p:cNvGraphicFramePr>
            <a:graphicFrameLocks noChangeAspect="1"/>
          </p:cNvGraphicFramePr>
          <p:nvPr/>
        </p:nvGraphicFramePr>
        <p:xfrm>
          <a:off x="2001838" y="1776413"/>
          <a:ext cx="4124325" cy="2309812"/>
        </p:xfrm>
        <a:graphic>
          <a:graphicData uri="http://schemas.openxmlformats.org/presentationml/2006/ole">
            <mc:AlternateContent xmlns:mc="http://schemas.openxmlformats.org/markup-compatibility/2006">
              <mc:Choice xmlns:v="urn:schemas-microsoft-com:vml" Requires="v">
                <p:oleObj spid="_x0000_s64536" name="Equation" r:id="rId3" imgW="1587500" imgH="889000" progId="Equation.3">
                  <p:embed/>
                </p:oleObj>
              </mc:Choice>
              <mc:Fallback>
                <p:oleObj name="Equation" r:id="rId3" imgW="1587500" imgH="889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38" y="1776413"/>
                        <a:ext cx="412432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3" name="Content Placeholder 2"/>
          <p:cNvSpPr>
            <a:spLocks noGrp="1"/>
          </p:cNvSpPr>
          <p:nvPr>
            <p:ph idx="1"/>
          </p:nvPr>
        </p:nvSpPr>
        <p:spPr>
          <a:xfrm>
            <a:off x="266700" y="915988"/>
            <a:ext cx="8636000" cy="1336675"/>
          </a:xfrm>
        </p:spPr>
        <p:txBody>
          <a:bodyPr/>
          <a:lstStyle/>
          <a:p>
            <a:r>
              <a:rPr lang="en-US">
                <a:latin typeface="Arial" charset="0"/>
              </a:rPr>
              <a:t>Consider </a:t>
            </a:r>
            <a:r>
              <a:rPr lang="en-US" i="1">
                <a:latin typeface="Arial" charset="0"/>
              </a:rPr>
              <a:t>X</a:t>
            </a:r>
            <a:r>
              <a:rPr lang="en-US">
                <a:latin typeface="Arial" charset="0"/>
              </a:rPr>
              <a:t> as the module assignment matrix.</a:t>
            </a:r>
          </a:p>
          <a:p>
            <a:r>
              <a:rPr lang="en-US">
                <a:latin typeface="Arial" charset="0"/>
              </a:rPr>
              <a:t>Transformation</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r>
              <a:rPr lang="en-US">
                <a:latin typeface="Arial" charset="0"/>
              </a:rPr>
              <a:t>Find modules with both properties!!!</a:t>
            </a:r>
          </a:p>
        </p:txBody>
      </p:sp>
      <p:sp>
        <p:nvSpPr>
          <p:cNvPr id="7" name="Rectangle 6"/>
          <p:cNvSpPr/>
          <p:nvPr/>
        </p:nvSpPr>
        <p:spPr>
          <a:xfrm>
            <a:off x="3360738" y="3009900"/>
            <a:ext cx="1141412" cy="10890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16" name="Title 1"/>
          <p:cNvSpPr>
            <a:spLocks noGrp="1"/>
          </p:cNvSpPr>
          <p:nvPr>
            <p:ph type="title"/>
          </p:nvPr>
        </p:nvSpPr>
        <p:spPr/>
        <p:txBody>
          <a:bodyPr/>
          <a:lstStyle/>
          <a:p>
            <a:r>
              <a:rPr lang="en-US" sz="2800">
                <a:latin typeface="Arial" charset="0"/>
              </a:rPr>
              <a:t>Spectral Clustering of Graphs with General Degrees</a:t>
            </a:r>
          </a:p>
        </p:txBody>
      </p:sp>
      <p:sp>
        <p:nvSpPr>
          <p:cNvPr id="4" name="Slide Number Placeholder 3"/>
          <p:cNvSpPr>
            <a:spLocks noGrp="1"/>
          </p:cNvSpPr>
          <p:nvPr>
            <p:ph type="sldNum" sz="quarter" idx="12"/>
          </p:nvPr>
        </p:nvSpPr>
        <p:spPr/>
        <p:txBody>
          <a:bodyPr/>
          <a:lstStyle/>
          <a:p>
            <a:pPr>
              <a:defRPr/>
            </a:pPr>
            <a:fld id="{A0B446C2-40A4-1540-95EE-0D685F98A6AD}" type="slidenum">
              <a:rPr lang="en-US" smtClean="0"/>
              <a:pPr>
                <a:defRPr/>
              </a:pPr>
              <a:t>51</a:t>
            </a:fld>
            <a:endParaRPr lang="en-US"/>
          </a:p>
        </p:txBody>
      </p:sp>
      <p:sp>
        <p:nvSpPr>
          <p:cNvPr id="59398" name="TextBox 7"/>
          <p:cNvSpPr txBox="1">
            <a:spLocks noChangeArrowheads="1"/>
          </p:cNvSpPr>
          <p:nvPr/>
        </p:nvSpPr>
        <p:spPr bwMode="auto">
          <a:xfrm>
            <a:off x="2460625" y="4324350"/>
            <a:ext cx="22653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solidFill>
                  <a:srgbClr val="FF0000"/>
                </a:solidFill>
                <a:latin typeface="Arial" charset="0"/>
                <a:cs typeface="Arial" charset="0"/>
              </a:rPr>
              <a:t>conductance</a:t>
            </a:r>
          </a:p>
        </p:txBody>
      </p:sp>
      <p:sp>
        <p:nvSpPr>
          <p:cNvPr id="9" name="Rectangle 8"/>
          <p:cNvSpPr/>
          <p:nvPr/>
        </p:nvSpPr>
        <p:spPr>
          <a:xfrm>
            <a:off x="5008563" y="2994025"/>
            <a:ext cx="1141412" cy="10890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400" name="TextBox 9"/>
          <p:cNvSpPr txBox="1">
            <a:spLocks noChangeArrowheads="1"/>
          </p:cNvSpPr>
          <p:nvPr/>
        </p:nvSpPr>
        <p:spPr bwMode="auto">
          <a:xfrm>
            <a:off x="5024438" y="4324350"/>
            <a:ext cx="15668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solidFill>
                  <a:srgbClr val="FF0000"/>
                </a:solidFill>
                <a:latin typeface="Arial" charset="0"/>
                <a:cs typeface="Arial" charset="0"/>
              </a:rPr>
              <a:t>density</a:t>
            </a:r>
          </a:p>
        </p:txBody>
      </p:sp>
      <p:sp>
        <p:nvSpPr>
          <p:cNvPr id="59401" name="TextBox 10"/>
          <p:cNvSpPr txBox="1">
            <a:spLocks noChangeArrowheads="1"/>
          </p:cNvSpPr>
          <p:nvPr/>
        </p:nvSpPr>
        <p:spPr bwMode="auto">
          <a:xfrm>
            <a:off x="2555875" y="4846638"/>
            <a:ext cx="204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separability</a:t>
            </a:r>
          </a:p>
        </p:txBody>
      </p:sp>
      <p:sp>
        <p:nvSpPr>
          <p:cNvPr id="59402" name="TextBox 11"/>
          <p:cNvSpPr txBox="1">
            <a:spLocks noChangeArrowheads="1"/>
          </p:cNvSpPr>
          <p:nvPr/>
        </p:nvSpPr>
        <p:spPr bwMode="auto">
          <a:xfrm>
            <a:off x="4903788" y="4840288"/>
            <a:ext cx="26339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dirty="0">
                <a:latin typeface="Arial" charset="0"/>
                <a:cs typeface="Arial" charset="0"/>
              </a:rPr>
              <a:t>“</a:t>
            </a:r>
            <a:r>
              <a:rPr lang="en-US" sz="2800" dirty="0" smtClean="0">
                <a:latin typeface="Arial" charset="0"/>
                <a:cs typeface="Arial" charset="0"/>
              </a:rPr>
              <a:t>cohesiveness”</a:t>
            </a:r>
            <a:endParaRPr lang="en-US" sz="2800" dirty="0">
              <a:latin typeface="Arial" charset="0"/>
              <a:cs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3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40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4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4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64513">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4513">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645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3" grpId="0" build="p"/>
      <p:bldP spid="64513" grpId="1" build="p"/>
      <p:bldP spid="7" grpId="0" animBg="1"/>
      <p:bldP spid="59398" grpId="0"/>
      <p:bldP spid="9" grpId="0" animBg="1"/>
      <p:bldP spid="59400" grpId="0"/>
      <p:bldP spid="59401" grpId="0"/>
      <p:bldP spid="5940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Arial" charset="0"/>
              </a:rPr>
              <a:t>FLCD</a:t>
            </a:r>
          </a:p>
        </p:txBody>
      </p:sp>
      <p:sp>
        <p:nvSpPr>
          <p:cNvPr id="60418" name="Content Placeholder 2"/>
          <p:cNvSpPr>
            <a:spLocks noGrp="1"/>
          </p:cNvSpPr>
          <p:nvPr>
            <p:ph idx="1"/>
          </p:nvPr>
        </p:nvSpPr>
        <p:spPr>
          <a:xfrm>
            <a:off x="266700" y="915988"/>
            <a:ext cx="8636000" cy="1912937"/>
          </a:xfrm>
        </p:spPr>
        <p:txBody>
          <a:bodyPr/>
          <a:lstStyle/>
          <a:p>
            <a:pPr>
              <a:defRPr/>
            </a:pPr>
            <a:endParaRPr lang="en-US" dirty="0">
              <a:latin typeface="Arial" charset="0"/>
            </a:endParaRPr>
          </a:p>
          <a:p>
            <a:pPr>
              <a:defRPr/>
            </a:pPr>
            <a:endParaRPr lang="en-US" dirty="0">
              <a:latin typeface="Arial" charset="0"/>
            </a:endParaRPr>
          </a:p>
          <a:p>
            <a:pPr>
              <a:defRPr/>
            </a:pPr>
            <a:r>
              <a:rPr lang="en-US" dirty="0" smtClean="0">
                <a:latin typeface="Arial" charset="0"/>
              </a:rPr>
              <a:t>Two-step </a:t>
            </a:r>
            <a:r>
              <a:rPr lang="en-US" dirty="0">
                <a:latin typeface="Arial" charset="0"/>
              </a:rPr>
              <a:t>local </a:t>
            </a:r>
            <a:r>
              <a:rPr lang="en-US" dirty="0" smtClean="0">
                <a:latin typeface="Arial" charset="0"/>
              </a:rPr>
              <a:t>algorithm: </a:t>
            </a:r>
            <a:endParaRPr lang="en-US" dirty="0">
              <a:latin typeface="Arial" charset="0"/>
            </a:endParaRPr>
          </a:p>
          <a:p>
            <a:pPr marL="0" indent="0">
              <a:buFont typeface="Arial" charset="0"/>
              <a:buNone/>
              <a:defRPr/>
            </a:pPr>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A7B7730C-5CF2-9440-9808-D4FDF7866B70}" type="slidenum">
              <a:rPr lang="en-US" smtClean="0"/>
              <a:pPr>
                <a:defRPr/>
              </a:pPr>
              <a:t>52</a:t>
            </a:fld>
            <a:endParaRPr lang="en-US"/>
          </a:p>
        </p:txBody>
      </p:sp>
      <p:graphicFrame>
        <p:nvGraphicFramePr>
          <p:cNvPr id="65540" name="Object 4"/>
          <p:cNvGraphicFramePr>
            <a:graphicFrameLocks noChangeAspect="1"/>
          </p:cNvGraphicFramePr>
          <p:nvPr/>
        </p:nvGraphicFramePr>
        <p:xfrm>
          <a:off x="2516188" y="915988"/>
          <a:ext cx="3127375" cy="901700"/>
        </p:xfrm>
        <a:graphic>
          <a:graphicData uri="http://schemas.openxmlformats.org/presentationml/2006/ole">
            <mc:AlternateContent xmlns:mc="http://schemas.openxmlformats.org/markup-compatibility/2006">
              <mc:Choice xmlns:v="urn:schemas-microsoft-com:vml" Requires="v">
                <p:oleObj spid="_x0000_s65558" name="Equation" r:id="rId3" imgW="1409700" imgH="406400" progId="Equation.3">
                  <p:embed/>
                </p:oleObj>
              </mc:Choice>
              <mc:Fallback>
                <p:oleObj name="Equation" r:id="rId3" imgW="1409700" imgH="40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88" y="915988"/>
                        <a:ext cx="31273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a:xfrm>
            <a:off x="3184525" y="889000"/>
            <a:ext cx="1141413" cy="10890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703763" y="871538"/>
            <a:ext cx="1141412" cy="10890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Content Placeholder 2"/>
          <p:cNvSpPr txBox="1">
            <a:spLocks/>
          </p:cNvSpPr>
          <p:nvPr/>
        </p:nvSpPr>
        <p:spPr bwMode="auto">
          <a:xfrm>
            <a:off x="290513" y="2571750"/>
            <a:ext cx="8636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defTabSz="457200" rtl="0" eaLnBrk="0" fontAlgn="base" hangingPunct="0">
              <a:spcBef>
                <a:spcPct val="20000"/>
              </a:spcBef>
              <a:spcAft>
                <a:spcPct val="0"/>
              </a:spcAft>
              <a:buFont typeface="Arial" charset="0"/>
              <a:buChar char="•"/>
              <a:defRPr sz="2800" kern="1200">
                <a:solidFill>
                  <a:srgbClr val="632523"/>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2400" kern="1200">
                <a:solidFill>
                  <a:srgbClr val="632523"/>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rgbClr val="632523"/>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rgbClr val="632523"/>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rgbClr val="632523"/>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endParaRPr lang="en-US" dirty="0" smtClean="0">
              <a:latin typeface="Arial" charset="0"/>
            </a:endParaRPr>
          </a:p>
          <a:p>
            <a:pPr marL="0" indent="0">
              <a:buFont typeface="Arial" charset="0"/>
              <a:buNone/>
              <a:defRPr/>
            </a:pPr>
            <a:r>
              <a:rPr lang="en-US" dirty="0" smtClean="0">
                <a:latin typeface="Arial" charset="0"/>
              </a:rPr>
              <a:t>1. Finding low-conductance set </a:t>
            </a:r>
            <a:r>
              <a:rPr lang="en-US" i="1" dirty="0" err="1" smtClean="0">
                <a:latin typeface="Arial" charset="0"/>
              </a:rPr>
              <a:t>H</a:t>
            </a:r>
            <a:r>
              <a:rPr lang="en-US" i="1" baseline="-25000" dirty="0" err="1" smtClean="0">
                <a:latin typeface="Arial" charset="0"/>
              </a:rPr>
              <a:t>v</a:t>
            </a:r>
            <a:r>
              <a:rPr lang="en-US" i="1" baseline="30000" dirty="0" smtClean="0">
                <a:latin typeface="Arial" charset="0"/>
              </a:rPr>
              <a:t>*</a:t>
            </a:r>
            <a:r>
              <a:rPr lang="en-US" dirty="0" smtClean="0">
                <a:latin typeface="Arial" charset="0"/>
              </a:rPr>
              <a:t> near node </a:t>
            </a:r>
            <a:r>
              <a:rPr lang="en-US" i="1" dirty="0" smtClean="0">
                <a:latin typeface="Arial" charset="0"/>
              </a:rPr>
              <a:t>v</a:t>
            </a:r>
            <a:r>
              <a:rPr lang="en-US" dirty="0" smtClean="0">
                <a:latin typeface="Arial" charset="0"/>
              </a:rPr>
              <a:t>.</a:t>
            </a:r>
          </a:p>
          <a:p>
            <a:pPr>
              <a:defRPr/>
            </a:pPr>
            <a:endParaRPr lang="en-US" dirty="0" smtClean="0">
              <a:latin typeface="Arial" charset="0"/>
            </a:endParaRPr>
          </a:p>
        </p:txBody>
      </p:sp>
      <p:sp>
        <p:nvSpPr>
          <p:cNvPr id="9" name="Content Placeholder 2"/>
          <p:cNvSpPr txBox="1">
            <a:spLocks/>
          </p:cNvSpPr>
          <p:nvPr/>
        </p:nvSpPr>
        <p:spPr bwMode="auto">
          <a:xfrm>
            <a:off x="320675" y="3721100"/>
            <a:ext cx="8636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defTabSz="457200" eaLnBrk="0" hangingPunct="0">
              <a:defRPr sz="2400">
                <a:solidFill>
                  <a:schemeClr val="tx1"/>
                </a:solidFill>
                <a:latin typeface="Calibri" charset="0"/>
                <a:ea typeface="ＭＳ Ｐゴシック" charset="0"/>
                <a:cs typeface="ＭＳ Ｐゴシック" charset="0"/>
              </a:defRPr>
            </a:lvl1pPr>
            <a:lvl2pPr marL="742950" indent="-285750" defTabSz="457200" eaLnBrk="0" hangingPunct="0">
              <a:defRPr sz="2400">
                <a:solidFill>
                  <a:schemeClr val="tx1"/>
                </a:solidFill>
                <a:latin typeface="Calibri" charset="0"/>
                <a:ea typeface="ＭＳ Ｐゴシック" charset="0"/>
              </a:defRPr>
            </a:lvl2pPr>
            <a:lvl3pPr marL="1143000" indent="-228600" defTabSz="457200" eaLnBrk="0" hangingPunct="0">
              <a:defRPr sz="2400">
                <a:solidFill>
                  <a:schemeClr val="tx1"/>
                </a:solidFill>
                <a:latin typeface="Calibri" charset="0"/>
                <a:ea typeface="ＭＳ Ｐゴシック" charset="0"/>
              </a:defRPr>
            </a:lvl3pPr>
            <a:lvl4pPr marL="1600200" indent="-228600" defTabSz="457200" eaLnBrk="0" hangingPunct="0">
              <a:defRPr sz="2400">
                <a:solidFill>
                  <a:schemeClr val="tx1"/>
                </a:solidFill>
                <a:latin typeface="Calibri" charset="0"/>
                <a:ea typeface="ＭＳ Ｐゴシック" charset="0"/>
              </a:defRPr>
            </a:lvl4pPr>
            <a:lvl5pPr marL="2057400" indent="-228600" defTabSz="4572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spcBef>
                <a:spcPct val="20000"/>
              </a:spcBef>
              <a:buFont typeface="Arial" charset="0"/>
              <a:buNone/>
            </a:pPr>
            <a:endParaRPr lang="en-US" sz="2800">
              <a:solidFill>
                <a:srgbClr val="632523"/>
              </a:solidFill>
              <a:latin typeface="Arial" charset="0"/>
              <a:cs typeface="Arial" charset="0"/>
            </a:endParaRPr>
          </a:p>
          <a:p>
            <a:pPr>
              <a:spcBef>
                <a:spcPct val="20000"/>
              </a:spcBef>
              <a:buFont typeface="Arial" charset="0"/>
              <a:buNone/>
            </a:pPr>
            <a:r>
              <a:rPr lang="en-US" sz="2800">
                <a:solidFill>
                  <a:srgbClr val="632523"/>
                </a:solidFill>
                <a:latin typeface="Arial" charset="0"/>
                <a:cs typeface="Arial" charset="0"/>
              </a:rPr>
              <a:t>2. Carving the cohesive part </a:t>
            </a:r>
            <a:r>
              <a:rPr lang="en-US" sz="2800" i="1">
                <a:solidFill>
                  <a:srgbClr val="632523"/>
                </a:solidFill>
                <a:latin typeface="Arial" charset="0"/>
                <a:cs typeface="Arial" charset="0"/>
              </a:rPr>
              <a:t>C</a:t>
            </a:r>
            <a:r>
              <a:rPr lang="en-US" sz="2800">
                <a:solidFill>
                  <a:srgbClr val="632523"/>
                </a:solidFill>
                <a:latin typeface="Arial" charset="0"/>
                <a:cs typeface="Arial" charset="0"/>
              </a:rPr>
              <a:t> out of </a:t>
            </a:r>
            <a:r>
              <a:rPr lang="en-US" sz="2800" i="1">
                <a:solidFill>
                  <a:srgbClr val="632523"/>
                </a:solidFill>
                <a:latin typeface="Arial" charset="0"/>
                <a:cs typeface="Arial" charset="0"/>
              </a:rPr>
              <a:t>H</a:t>
            </a:r>
            <a:r>
              <a:rPr lang="en-US" sz="2800" i="1" baseline="-25000">
                <a:solidFill>
                  <a:srgbClr val="632523"/>
                </a:solidFill>
                <a:latin typeface="Arial" charset="0"/>
                <a:cs typeface="Arial" charset="0"/>
              </a:rPr>
              <a:t>v</a:t>
            </a:r>
            <a:r>
              <a:rPr lang="en-US" sz="2800" i="1" baseline="30000">
                <a:solidFill>
                  <a:srgbClr val="632523"/>
                </a:solidFill>
                <a:latin typeface="Arial" charset="0"/>
                <a:cs typeface="Arial" charset="0"/>
              </a:rPr>
              <a:t>*</a:t>
            </a:r>
            <a:r>
              <a:rPr lang="en-US" sz="2800">
                <a:solidFill>
                  <a:srgbClr val="632523"/>
                </a:solidFill>
                <a:latin typeface="Arial" charset="0"/>
                <a:cs typeface="Arial" charset="0"/>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p:bldP spid="6" grpId="0" animBg="1"/>
      <p:bldP spid="7" grpId="0" animBg="1"/>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atin typeface="Arial" charset="0"/>
              </a:rPr>
              <a:t>Find low-conductance set </a:t>
            </a:r>
            <a:r>
              <a:rPr lang="en-US" i="1">
                <a:latin typeface="Arial" charset="0"/>
              </a:rPr>
              <a:t>H</a:t>
            </a:r>
            <a:r>
              <a:rPr lang="en-US" i="1" baseline="-25000">
                <a:latin typeface="Arial" charset="0"/>
              </a:rPr>
              <a:t>v</a:t>
            </a:r>
            <a:r>
              <a:rPr lang="en-US" i="1" baseline="30000">
                <a:latin typeface="Arial" charset="0"/>
              </a:rPr>
              <a:t>*</a:t>
            </a:r>
            <a:r>
              <a:rPr lang="en-US">
                <a:latin typeface="Arial" charset="0"/>
              </a:rPr>
              <a:t> near node </a:t>
            </a:r>
            <a:r>
              <a:rPr lang="en-US" i="1">
                <a:latin typeface="Arial" charset="0"/>
              </a:rPr>
              <a:t>v</a:t>
            </a:r>
            <a:endParaRPr lang="en-US">
              <a:latin typeface="Arial" charset="0"/>
            </a:endParaRPr>
          </a:p>
        </p:txBody>
      </p:sp>
      <p:sp>
        <p:nvSpPr>
          <p:cNvPr id="3" name="Content Placeholder 2"/>
          <p:cNvSpPr>
            <a:spLocks noGrp="1"/>
          </p:cNvSpPr>
          <p:nvPr>
            <p:ph idx="1"/>
          </p:nvPr>
        </p:nvSpPr>
        <p:spPr>
          <a:xfrm>
            <a:off x="266700" y="915988"/>
            <a:ext cx="8877300" cy="5210175"/>
          </a:xfrm>
        </p:spPr>
        <p:txBody>
          <a:bodyPr/>
          <a:lstStyle/>
          <a:p>
            <a:pPr>
              <a:defRPr/>
            </a:pPr>
            <a:r>
              <a:rPr lang="en-US" dirty="0" smtClean="0"/>
              <a:t>Personalized PageRank vector</a:t>
            </a:r>
            <a:r>
              <a:rPr lang="en-US" baseline="30000" dirty="0" smtClean="0"/>
              <a:t>[1]</a:t>
            </a:r>
          </a:p>
          <a:p>
            <a:pPr>
              <a:defRPr/>
            </a:pPr>
            <a:endParaRPr lang="en-US" dirty="0"/>
          </a:p>
          <a:p>
            <a:pPr marL="0" indent="0">
              <a:buFont typeface="Arial" charset="0"/>
              <a:buNone/>
              <a:defRPr/>
            </a:pPr>
            <a:r>
              <a:rPr lang="en-US" dirty="0" smtClean="0"/>
              <a:t>   </a:t>
            </a:r>
            <a:r>
              <a:rPr lang="en-US" i="1" dirty="0" smtClean="0"/>
              <a:t>v</a:t>
            </a:r>
            <a:r>
              <a:rPr lang="en-US" dirty="0" smtClean="0"/>
              <a:t> is the </a:t>
            </a:r>
            <a:r>
              <a:rPr lang="en-US" dirty="0" smtClean="0"/>
              <a:t>starting </a:t>
            </a:r>
            <a:r>
              <a:rPr lang="en-US" dirty="0" smtClean="0"/>
              <a:t>node, </a:t>
            </a:r>
            <a:r>
              <a:rPr lang="en-US" i="1" dirty="0" smtClean="0"/>
              <a:t>α</a:t>
            </a:r>
            <a:r>
              <a:rPr lang="en-US" dirty="0" smtClean="0"/>
              <a:t> is the teleport constant, </a:t>
            </a:r>
          </a:p>
          <a:p>
            <a:pPr marL="0" indent="0">
              <a:buFont typeface="Arial" charset="0"/>
              <a:buNone/>
              <a:defRPr/>
            </a:pPr>
            <a:r>
              <a:rPr lang="en-US" dirty="0"/>
              <a:t> </a:t>
            </a:r>
            <a:r>
              <a:rPr lang="en-US" dirty="0" smtClean="0"/>
              <a:t>  </a:t>
            </a:r>
            <a:r>
              <a:rPr lang="en-US" i="1" dirty="0" err="1" smtClean="0"/>
              <a:t>e</a:t>
            </a:r>
            <a:r>
              <a:rPr lang="en-US" i="1" baseline="-25000" dirty="0" err="1" smtClean="0"/>
              <a:t>v</a:t>
            </a:r>
            <a:r>
              <a:rPr lang="en-US" dirty="0" smtClean="0"/>
              <a:t> is the indicator vector and </a:t>
            </a:r>
            <a:r>
              <a:rPr lang="en-US" i="1" dirty="0" smtClean="0"/>
              <a:t>W</a:t>
            </a:r>
            <a:r>
              <a:rPr lang="en-US" dirty="0" smtClean="0"/>
              <a:t> is the transition </a:t>
            </a:r>
          </a:p>
          <a:p>
            <a:pPr marL="0" indent="0">
              <a:buFont typeface="Arial" charset="0"/>
              <a:buNone/>
              <a:defRPr/>
            </a:pPr>
            <a:r>
              <a:rPr lang="en-US" dirty="0"/>
              <a:t> </a:t>
            </a:r>
            <a:r>
              <a:rPr lang="en-US" dirty="0" smtClean="0"/>
              <a:t>  matrix of the lazy random walk. </a:t>
            </a:r>
          </a:p>
          <a:p>
            <a:pPr>
              <a:defRPr/>
            </a:pPr>
            <a:r>
              <a:rPr lang="en-US" dirty="0" smtClean="0"/>
              <a:t>Using </a:t>
            </a:r>
            <a:r>
              <a:rPr lang="en-US" i="1" dirty="0" smtClean="0"/>
              <a:t>p</a:t>
            </a:r>
            <a:r>
              <a:rPr lang="en-US" dirty="0" smtClean="0"/>
              <a:t>(</a:t>
            </a:r>
            <a:r>
              <a:rPr lang="en-US" i="1" dirty="0"/>
              <a:t>α</a:t>
            </a:r>
            <a:r>
              <a:rPr lang="en-US" dirty="0" smtClean="0"/>
              <a:t>,</a:t>
            </a:r>
            <a:r>
              <a:rPr lang="en-US" i="1" dirty="0" smtClean="0"/>
              <a:t>v</a:t>
            </a:r>
            <a:r>
              <a:rPr lang="en-US" dirty="0" smtClean="0"/>
              <a:t>) to rank the nodes in the network, and taking the top </a:t>
            </a:r>
            <a:r>
              <a:rPr lang="en-US" i="1" dirty="0" smtClean="0"/>
              <a:t>k</a:t>
            </a:r>
            <a:r>
              <a:rPr lang="en-US" dirty="0" smtClean="0"/>
              <a:t> nodes as potential low-conductance set </a:t>
            </a:r>
            <a:r>
              <a:rPr lang="en-US" i="1" dirty="0" err="1" smtClean="0"/>
              <a:t>H</a:t>
            </a:r>
            <a:r>
              <a:rPr lang="en-US" i="1" baseline="-25000" dirty="0" err="1" smtClean="0"/>
              <a:t>v</a:t>
            </a:r>
            <a:r>
              <a:rPr lang="en-US" dirty="0" smtClean="0"/>
              <a:t>. </a:t>
            </a:r>
          </a:p>
          <a:p>
            <a:pPr>
              <a:defRPr/>
            </a:pPr>
            <a:r>
              <a:rPr lang="en-US" dirty="0" smtClean="0"/>
              <a:t>Approximation of </a:t>
            </a:r>
            <a:r>
              <a:rPr lang="en-US" i="1" dirty="0"/>
              <a:t>p</a:t>
            </a:r>
            <a:r>
              <a:rPr lang="en-US" dirty="0"/>
              <a:t>(</a:t>
            </a:r>
            <a:r>
              <a:rPr lang="en-US" i="1" dirty="0"/>
              <a:t>α</a:t>
            </a:r>
            <a:r>
              <a:rPr lang="en-US" dirty="0"/>
              <a:t>,</a:t>
            </a:r>
            <a:r>
              <a:rPr lang="en-US" i="1" dirty="0"/>
              <a:t>v</a:t>
            </a:r>
            <a:r>
              <a:rPr lang="en-US" dirty="0"/>
              <a:t>) </a:t>
            </a:r>
            <a:r>
              <a:rPr lang="en-US" dirty="0" smtClean="0"/>
              <a:t>in </a:t>
            </a:r>
            <a:r>
              <a:rPr lang="en-US" i="1" dirty="0" smtClean="0"/>
              <a:t>O</a:t>
            </a:r>
            <a:r>
              <a:rPr lang="en-US" dirty="0" smtClean="0"/>
              <a:t>(|</a:t>
            </a:r>
            <a:r>
              <a:rPr lang="en-US" i="1" dirty="0" err="1" smtClean="0"/>
              <a:t>H</a:t>
            </a:r>
            <a:r>
              <a:rPr lang="en-US" i="1" baseline="-25000" dirty="0" err="1" smtClean="0"/>
              <a:t>v</a:t>
            </a:r>
            <a:r>
              <a:rPr lang="en-US" dirty="0" smtClean="0"/>
              <a:t>|) </a:t>
            </a:r>
            <a:r>
              <a:rPr lang="en-US" dirty="0"/>
              <a:t>with </a:t>
            </a:r>
            <a:r>
              <a:rPr lang="en-US" dirty="0" smtClean="0"/>
              <a:t>guarantee</a:t>
            </a:r>
            <a:r>
              <a:rPr lang="en-US" baseline="30000" dirty="0" smtClean="0"/>
              <a:t>[1]</a:t>
            </a:r>
            <a:r>
              <a:rPr lang="en-US" dirty="0" smtClean="0"/>
              <a:t>.</a:t>
            </a:r>
          </a:p>
          <a:p>
            <a:pPr>
              <a:defRPr/>
            </a:pPr>
            <a:endParaRPr lang="en-US" dirty="0" smtClean="0"/>
          </a:p>
        </p:txBody>
      </p:sp>
      <p:sp>
        <p:nvSpPr>
          <p:cNvPr id="4" name="Slide Number Placeholder 3"/>
          <p:cNvSpPr>
            <a:spLocks noGrp="1"/>
          </p:cNvSpPr>
          <p:nvPr>
            <p:ph type="sldNum" sz="quarter" idx="12"/>
          </p:nvPr>
        </p:nvSpPr>
        <p:spPr/>
        <p:txBody>
          <a:bodyPr/>
          <a:lstStyle/>
          <a:p>
            <a:pPr>
              <a:defRPr/>
            </a:pPr>
            <a:fld id="{464E3539-9E0C-CD4E-A471-C01EE8D962A0}" type="slidenum">
              <a:rPr lang="en-US" smtClean="0"/>
              <a:pPr>
                <a:defRPr/>
              </a:pPr>
              <a:t>53</a:t>
            </a:fld>
            <a:endParaRPr lang="en-US"/>
          </a:p>
        </p:txBody>
      </p:sp>
      <p:pic>
        <p:nvPicPr>
          <p:cNvPr id="6656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1408113"/>
            <a:ext cx="47736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6"/>
          <p:cNvSpPr>
            <a:spLocks noChangeArrowheads="1"/>
          </p:cNvSpPr>
          <p:nvPr/>
        </p:nvSpPr>
        <p:spPr bwMode="auto">
          <a:xfrm>
            <a:off x="112713" y="5557838"/>
            <a:ext cx="90312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aseline="30000">
                <a:latin typeface="Arial" charset="0"/>
                <a:cs typeface="Arial" charset="0"/>
              </a:rPr>
              <a:t>[1] R. Andersen, F. Chung, and K. Lang. Local graph partitioning using</a:t>
            </a:r>
            <a:r>
              <a:rPr lang="en-US">
                <a:latin typeface="Arial" charset="0"/>
                <a:cs typeface="Arial" charset="0"/>
              </a:rPr>
              <a:t> </a:t>
            </a:r>
            <a:r>
              <a:rPr lang="en-US" baseline="30000">
                <a:latin typeface="Arial" charset="0"/>
                <a:cs typeface="Arial" charset="0"/>
              </a:rPr>
              <a:t>pagerank vectors. In 2006 47th Annual IEEE Symposium on Foundations of Computer </a:t>
            </a:r>
            <a:r>
              <a:rPr lang="fr-FR" baseline="30000">
                <a:latin typeface="Arial" charset="0"/>
                <a:cs typeface="Arial" charset="0"/>
              </a:rPr>
              <a:t>Science (FOCS’06), 475–486 (2006)</a:t>
            </a:r>
            <a:endParaRPr lang="en-US">
              <a:latin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sz="3200" dirty="0">
                <a:latin typeface="Arial" charset="0"/>
              </a:rPr>
              <a:t>Find </a:t>
            </a:r>
            <a:r>
              <a:rPr lang="en-US" sz="3200" dirty="0" smtClean="0">
                <a:latin typeface="Arial" charset="0"/>
              </a:rPr>
              <a:t>Low</a:t>
            </a:r>
            <a:r>
              <a:rPr lang="en-US" sz="3200" dirty="0">
                <a:latin typeface="Arial" charset="0"/>
              </a:rPr>
              <a:t>-conductance </a:t>
            </a:r>
            <a:r>
              <a:rPr lang="en-US" sz="3200" dirty="0" smtClean="0">
                <a:latin typeface="Arial" charset="0"/>
              </a:rPr>
              <a:t>Set </a:t>
            </a:r>
            <a:r>
              <a:rPr lang="en-US" sz="3200" i="1" dirty="0" err="1">
                <a:latin typeface="Arial" charset="0"/>
              </a:rPr>
              <a:t>H</a:t>
            </a:r>
            <a:r>
              <a:rPr lang="en-US" sz="3200" i="1" baseline="-25000" dirty="0" err="1">
                <a:latin typeface="Arial" charset="0"/>
              </a:rPr>
              <a:t>v</a:t>
            </a:r>
            <a:r>
              <a:rPr lang="en-US" sz="3200" i="1" baseline="30000" dirty="0">
                <a:latin typeface="Arial" charset="0"/>
              </a:rPr>
              <a:t>*</a:t>
            </a:r>
            <a:r>
              <a:rPr lang="en-US" sz="3200" dirty="0">
                <a:latin typeface="Arial" charset="0"/>
              </a:rPr>
              <a:t> </a:t>
            </a:r>
            <a:r>
              <a:rPr lang="en-US" sz="3200" dirty="0" smtClean="0">
                <a:latin typeface="Arial" charset="0"/>
              </a:rPr>
              <a:t>Near </a:t>
            </a:r>
            <a:r>
              <a:rPr lang="en-US" sz="3200" dirty="0" err="1" smtClean="0">
                <a:latin typeface="Arial" charset="0"/>
              </a:rPr>
              <a:t>nNode</a:t>
            </a:r>
            <a:r>
              <a:rPr lang="en-US" sz="3200" dirty="0" smtClean="0">
                <a:latin typeface="Arial" charset="0"/>
              </a:rPr>
              <a:t> </a:t>
            </a:r>
            <a:r>
              <a:rPr lang="en-US" sz="3200" i="1" dirty="0">
                <a:latin typeface="Arial" charset="0"/>
              </a:rPr>
              <a:t>v</a:t>
            </a:r>
            <a:endParaRPr lang="en-US" sz="3200" dirty="0">
              <a:latin typeface="Arial" charset="0"/>
            </a:endParaRPr>
          </a:p>
        </p:txBody>
      </p:sp>
      <p:sp>
        <p:nvSpPr>
          <p:cNvPr id="67586" name="Content Placeholder 2"/>
          <p:cNvSpPr>
            <a:spLocks noGrp="1"/>
          </p:cNvSpPr>
          <p:nvPr>
            <p:ph idx="1"/>
          </p:nvPr>
        </p:nvSpPr>
        <p:spPr/>
        <p:txBody>
          <a:bodyPr/>
          <a:lstStyle/>
          <a:p>
            <a:r>
              <a:rPr lang="en-US">
                <a:latin typeface="Arial" charset="0"/>
              </a:rPr>
              <a:t>Searching for </a:t>
            </a:r>
            <a:r>
              <a:rPr lang="en-US" i="1">
                <a:latin typeface="Arial" charset="0"/>
              </a:rPr>
              <a:t>H</a:t>
            </a:r>
            <a:r>
              <a:rPr lang="en-US" i="1" baseline="-25000">
                <a:latin typeface="Arial" charset="0"/>
              </a:rPr>
              <a:t>v</a:t>
            </a:r>
            <a:r>
              <a:rPr lang="en-US" i="1" baseline="30000">
                <a:latin typeface="Arial" charset="0"/>
              </a:rPr>
              <a:t>*  </a:t>
            </a:r>
            <a:r>
              <a:rPr lang="en-US">
                <a:latin typeface="Arial" charset="0"/>
              </a:rPr>
              <a:t>in </a:t>
            </a:r>
            <a:r>
              <a:rPr lang="en-US" i="1">
                <a:latin typeface="Arial" charset="0"/>
              </a:rPr>
              <a:t>H</a:t>
            </a:r>
            <a:r>
              <a:rPr lang="en-US" i="1" baseline="-25000">
                <a:latin typeface="Arial" charset="0"/>
              </a:rPr>
              <a:t>v</a:t>
            </a:r>
            <a:r>
              <a:rPr lang="en-US">
                <a:latin typeface="Arial" charset="0"/>
              </a:rPr>
              <a:t> using MIP.</a:t>
            </a: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E28568DB-CFC4-B746-A709-1A9E3F4AC83A}" type="slidenum">
              <a:rPr lang="en-US" smtClean="0"/>
              <a:pPr>
                <a:defRPr/>
              </a:pPr>
              <a:t>54</a:t>
            </a:fld>
            <a:endParaRPr lang="en-US"/>
          </a:p>
        </p:txBody>
      </p:sp>
      <p:pic>
        <p:nvPicPr>
          <p:cNvPr id="6758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5388" y="1431925"/>
            <a:ext cx="334327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dirty="0">
                <a:latin typeface="Arial" charset="0"/>
              </a:rPr>
              <a:t>Carve the C</a:t>
            </a:r>
            <a:r>
              <a:rPr lang="en-US" dirty="0" smtClean="0">
                <a:latin typeface="Arial" charset="0"/>
              </a:rPr>
              <a:t>ohesive Part </a:t>
            </a:r>
            <a:r>
              <a:rPr lang="en-US" i="1" dirty="0">
                <a:latin typeface="Arial" charset="0"/>
              </a:rPr>
              <a:t>C</a:t>
            </a:r>
            <a:r>
              <a:rPr lang="en-US" dirty="0">
                <a:latin typeface="Arial" charset="0"/>
              </a:rPr>
              <a:t> out of </a:t>
            </a:r>
            <a:r>
              <a:rPr lang="en-US" i="1" dirty="0" err="1">
                <a:latin typeface="Arial" charset="0"/>
              </a:rPr>
              <a:t>H</a:t>
            </a:r>
            <a:r>
              <a:rPr lang="en-US" i="1" baseline="-25000" dirty="0" err="1">
                <a:latin typeface="Arial" charset="0"/>
              </a:rPr>
              <a:t>v</a:t>
            </a:r>
            <a:r>
              <a:rPr lang="en-US" i="1" baseline="30000" dirty="0">
                <a:latin typeface="Arial" charset="0"/>
              </a:rPr>
              <a:t>*</a:t>
            </a:r>
            <a:r>
              <a:rPr lang="en-US" dirty="0">
                <a:latin typeface="Arial" charset="0"/>
              </a:rPr>
              <a:t> </a:t>
            </a:r>
          </a:p>
        </p:txBody>
      </p:sp>
      <p:sp>
        <p:nvSpPr>
          <p:cNvPr id="68610" name="Content Placeholder 2"/>
          <p:cNvSpPr>
            <a:spLocks noGrp="1"/>
          </p:cNvSpPr>
          <p:nvPr>
            <p:ph idx="1"/>
          </p:nvPr>
        </p:nvSpPr>
        <p:spPr/>
        <p:txBody>
          <a:bodyPr/>
          <a:lstStyle/>
          <a:p>
            <a:r>
              <a:rPr lang="en-US">
                <a:latin typeface="Arial" charset="0"/>
              </a:rPr>
              <a:t>Find the densest sub-network </a:t>
            </a:r>
            <a:r>
              <a:rPr lang="en-US" i="1">
                <a:latin typeface="Arial" charset="0"/>
              </a:rPr>
              <a:t>C</a:t>
            </a:r>
            <a:r>
              <a:rPr lang="en-US">
                <a:latin typeface="Arial" charset="0"/>
              </a:rPr>
              <a:t> in </a:t>
            </a:r>
            <a:r>
              <a:rPr lang="en-US" i="1">
                <a:latin typeface="Arial" charset="0"/>
              </a:rPr>
              <a:t>H</a:t>
            </a:r>
            <a:r>
              <a:rPr lang="en-US" i="1" baseline="-25000">
                <a:latin typeface="Arial" charset="0"/>
              </a:rPr>
              <a:t>v</a:t>
            </a:r>
            <a:r>
              <a:rPr lang="en-US" i="1" baseline="30000">
                <a:latin typeface="Arial" charset="0"/>
              </a:rPr>
              <a:t>*</a:t>
            </a:r>
            <a:r>
              <a:rPr lang="en-US">
                <a:latin typeface="Arial" charset="0"/>
              </a:rPr>
              <a:t>  by solving the following MIP problem.</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r>
              <a:rPr lang="en-US">
                <a:latin typeface="Arial" charset="0"/>
              </a:rPr>
              <a:t>Node set </a:t>
            </a:r>
            <a:r>
              <a:rPr lang="en-US" i="1">
                <a:latin typeface="Arial" charset="0"/>
              </a:rPr>
              <a:t>C</a:t>
            </a:r>
            <a:r>
              <a:rPr lang="en-US">
                <a:latin typeface="Arial" charset="0"/>
              </a:rPr>
              <a:t> is considered as a good module identified by FLCD. </a:t>
            </a:r>
          </a:p>
        </p:txBody>
      </p:sp>
      <p:sp>
        <p:nvSpPr>
          <p:cNvPr id="4" name="Slide Number Placeholder 3"/>
          <p:cNvSpPr>
            <a:spLocks noGrp="1"/>
          </p:cNvSpPr>
          <p:nvPr>
            <p:ph type="sldNum" sz="quarter" idx="12"/>
          </p:nvPr>
        </p:nvSpPr>
        <p:spPr/>
        <p:txBody>
          <a:bodyPr/>
          <a:lstStyle/>
          <a:p>
            <a:pPr>
              <a:defRPr/>
            </a:pPr>
            <a:fld id="{D0117A67-BF24-B34F-89A1-77A1EB58823F}" type="slidenum">
              <a:rPr lang="en-US" smtClean="0"/>
              <a:pPr>
                <a:defRPr/>
              </a:pPr>
              <a:t>55</a:t>
            </a:fld>
            <a:endParaRPr lang="en-US"/>
          </a:p>
        </p:txBody>
      </p:sp>
      <p:pic>
        <p:nvPicPr>
          <p:cNvPr id="6861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846263"/>
            <a:ext cx="27892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7" descr="section4_fig4.pdf"/>
          <p:cNvPicPr>
            <a:picLocks noChangeAspect="1"/>
          </p:cNvPicPr>
          <p:nvPr/>
        </p:nvPicPr>
        <p:blipFill>
          <a:blip r:embed="rId2">
            <a:extLst>
              <a:ext uri="{28A0092B-C50C-407E-A947-70E740481C1C}">
                <a14:useLocalDpi xmlns:a14="http://schemas.microsoft.com/office/drawing/2010/main" val="0"/>
              </a:ext>
            </a:extLst>
          </a:blip>
          <a:srcRect l="2950" t="5859" r="2699" b="71169"/>
          <a:stretch>
            <a:fillRect/>
          </a:stretch>
        </p:blipFill>
        <p:spPr bwMode="auto">
          <a:xfrm>
            <a:off x="482600" y="1976438"/>
            <a:ext cx="8213725"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itle 1"/>
          <p:cNvSpPr>
            <a:spLocks noGrp="1"/>
          </p:cNvSpPr>
          <p:nvPr>
            <p:ph type="title"/>
          </p:nvPr>
        </p:nvSpPr>
        <p:spPr/>
        <p:txBody>
          <a:bodyPr/>
          <a:lstStyle/>
          <a:p>
            <a:r>
              <a:rPr lang="en-US">
                <a:latin typeface="Arial" charset="0"/>
              </a:rPr>
              <a:t>Illustration</a:t>
            </a:r>
          </a:p>
        </p:txBody>
      </p:sp>
      <p:sp>
        <p:nvSpPr>
          <p:cNvPr id="4" name="Slide Number Placeholder 3"/>
          <p:cNvSpPr>
            <a:spLocks noGrp="1"/>
          </p:cNvSpPr>
          <p:nvPr>
            <p:ph type="sldNum" sz="quarter" idx="12"/>
          </p:nvPr>
        </p:nvSpPr>
        <p:spPr/>
        <p:txBody>
          <a:bodyPr/>
          <a:lstStyle/>
          <a:p>
            <a:pPr>
              <a:defRPr/>
            </a:pPr>
            <a:fld id="{034D4853-8E70-2248-BD9A-19134E66FD03}" type="slidenum">
              <a:rPr lang="en-US" smtClean="0"/>
              <a:pPr>
                <a:defRPr/>
              </a:pPr>
              <a:t>56</a:t>
            </a:fld>
            <a:endParaRPr lang="en-US"/>
          </a:p>
        </p:txBody>
      </p:sp>
      <p:sp>
        <p:nvSpPr>
          <p:cNvPr id="3" name="Oval 2"/>
          <p:cNvSpPr/>
          <p:nvPr/>
        </p:nvSpPr>
        <p:spPr>
          <a:xfrm>
            <a:off x="3408363" y="3151188"/>
            <a:ext cx="401637" cy="4175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Freeform 11"/>
          <p:cNvSpPr/>
          <p:nvPr/>
        </p:nvSpPr>
        <p:spPr>
          <a:xfrm>
            <a:off x="254000" y="2700338"/>
            <a:ext cx="5826125" cy="1922462"/>
          </a:xfrm>
          <a:custGeom>
            <a:avLst/>
            <a:gdLst>
              <a:gd name="connsiteX0" fmla="*/ 5533442 w 5825792"/>
              <a:gd name="connsiteY0" fmla="*/ 0 h 1921520"/>
              <a:gd name="connsiteX1" fmla="*/ 4199020 w 5825792"/>
              <a:gd name="connsiteY1" fmla="*/ 241125 h 1921520"/>
              <a:gd name="connsiteX2" fmla="*/ 2478743 w 5825792"/>
              <a:gd name="connsiteY2" fmla="*/ 369725 h 1921520"/>
              <a:gd name="connsiteX3" fmla="*/ 1128244 w 5825792"/>
              <a:gd name="connsiteY3" fmla="*/ 337575 h 1921520"/>
              <a:gd name="connsiteX4" fmla="*/ 163602 w 5825792"/>
              <a:gd name="connsiteY4" fmla="*/ 353650 h 1921520"/>
              <a:gd name="connsiteX5" fmla="*/ 83216 w 5825792"/>
              <a:gd name="connsiteY5" fmla="*/ 851976 h 1921520"/>
              <a:gd name="connsiteX6" fmla="*/ 1015703 w 5825792"/>
              <a:gd name="connsiteY6" fmla="*/ 1077026 h 1921520"/>
              <a:gd name="connsiteX7" fmla="*/ 1803493 w 5825792"/>
              <a:gd name="connsiteY7" fmla="*/ 1269926 h 1921520"/>
              <a:gd name="connsiteX8" fmla="*/ 1980344 w 5825792"/>
              <a:gd name="connsiteY8" fmla="*/ 1864701 h 1921520"/>
              <a:gd name="connsiteX9" fmla="*/ 3282611 w 5825792"/>
              <a:gd name="connsiteY9" fmla="*/ 1864701 h 1921520"/>
              <a:gd name="connsiteX10" fmla="*/ 4456258 w 5825792"/>
              <a:gd name="connsiteY10" fmla="*/ 1575351 h 1921520"/>
              <a:gd name="connsiteX11" fmla="*/ 5260126 w 5825792"/>
              <a:gd name="connsiteY11" fmla="*/ 1462826 h 1921520"/>
              <a:gd name="connsiteX12" fmla="*/ 5774602 w 5825792"/>
              <a:gd name="connsiteY12" fmla="*/ 996651 h 1921520"/>
              <a:gd name="connsiteX13" fmla="*/ 5774602 w 5825792"/>
              <a:gd name="connsiteY13" fmla="*/ 257200 h 1921520"/>
              <a:gd name="connsiteX14" fmla="*/ 5485209 w 5825792"/>
              <a:gd name="connsiteY14" fmla="*/ 16075 h 192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25792" h="1921520">
                <a:moveTo>
                  <a:pt x="5533442" y="0"/>
                </a:moveTo>
                <a:cubicBezTo>
                  <a:pt x="5120789" y="89752"/>
                  <a:pt x="4708136" y="179504"/>
                  <a:pt x="4199020" y="241125"/>
                </a:cubicBezTo>
                <a:cubicBezTo>
                  <a:pt x="3689903" y="302746"/>
                  <a:pt x="2990539" y="353650"/>
                  <a:pt x="2478743" y="369725"/>
                </a:cubicBezTo>
                <a:lnTo>
                  <a:pt x="1128244" y="337575"/>
                </a:lnTo>
                <a:cubicBezTo>
                  <a:pt x="742387" y="334896"/>
                  <a:pt x="337773" y="267917"/>
                  <a:pt x="163602" y="353650"/>
                </a:cubicBezTo>
                <a:cubicBezTo>
                  <a:pt x="-10569" y="439383"/>
                  <a:pt x="-58801" y="731413"/>
                  <a:pt x="83216" y="851976"/>
                </a:cubicBezTo>
                <a:cubicBezTo>
                  <a:pt x="225233" y="972539"/>
                  <a:pt x="1015703" y="1077026"/>
                  <a:pt x="1015703" y="1077026"/>
                </a:cubicBezTo>
                <a:cubicBezTo>
                  <a:pt x="1302416" y="1146684"/>
                  <a:pt x="1642720" y="1138647"/>
                  <a:pt x="1803493" y="1269926"/>
                </a:cubicBezTo>
                <a:cubicBezTo>
                  <a:pt x="1964266" y="1401205"/>
                  <a:pt x="1733824" y="1765572"/>
                  <a:pt x="1980344" y="1864701"/>
                </a:cubicBezTo>
                <a:cubicBezTo>
                  <a:pt x="2226864" y="1963830"/>
                  <a:pt x="2869959" y="1912926"/>
                  <a:pt x="3282611" y="1864701"/>
                </a:cubicBezTo>
                <a:cubicBezTo>
                  <a:pt x="3695263" y="1816476"/>
                  <a:pt x="4126672" y="1642330"/>
                  <a:pt x="4456258" y="1575351"/>
                </a:cubicBezTo>
                <a:cubicBezTo>
                  <a:pt x="4785844" y="1508372"/>
                  <a:pt x="5040402" y="1559276"/>
                  <a:pt x="5260126" y="1462826"/>
                </a:cubicBezTo>
                <a:cubicBezTo>
                  <a:pt x="5479850" y="1366376"/>
                  <a:pt x="5688856" y="1197588"/>
                  <a:pt x="5774602" y="996651"/>
                </a:cubicBezTo>
                <a:cubicBezTo>
                  <a:pt x="5860348" y="795714"/>
                  <a:pt x="5822834" y="420629"/>
                  <a:pt x="5774602" y="257200"/>
                </a:cubicBezTo>
                <a:cubicBezTo>
                  <a:pt x="5726370" y="93771"/>
                  <a:pt x="5485209" y="16075"/>
                  <a:pt x="5485209" y="16075"/>
                </a:cubicBezTo>
              </a:path>
            </a:pathLst>
          </a:custGeom>
          <a:solidFill>
            <a:srgbClr val="3366FF">
              <a:alpha val="20000"/>
            </a:srgbClr>
          </a:solidFill>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TextBox 12"/>
          <p:cNvSpPr txBox="1">
            <a:spLocks noChangeArrowheads="1"/>
          </p:cNvSpPr>
          <p:nvPr/>
        </p:nvSpPr>
        <p:spPr bwMode="auto">
          <a:xfrm>
            <a:off x="254000" y="965200"/>
            <a:ext cx="355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PageRank-Nibble</a:t>
            </a:r>
          </a:p>
        </p:txBody>
      </p:sp>
      <p:sp>
        <p:nvSpPr>
          <p:cNvPr id="14" name="TextBox 13"/>
          <p:cNvSpPr txBox="1">
            <a:spLocks noChangeArrowheads="1"/>
          </p:cNvSpPr>
          <p:nvPr/>
        </p:nvSpPr>
        <p:spPr bwMode="auto">
          <a:xfrm>
            <a:off x="266700" y="1527175"/>
            <a:ext cx="405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MIP refines the result</a:t>
            </a:r>
          </a:p>
        </p:txBody>
      </p:sp>
      <p:sp>
        <p:nvSpPr>
          <p:cNvPr id="15" name="Freeform 14"/>
          <p:cNvSpPr/>
          <p:nvPr/>
        </p:nvSpPr>
        <p:spPr>
          <a:xfrm>
            <a:off x="388938" y="2922588"/>
            <a:ext cx="4475162" cy="1706562"/>
          </a:xfrm>
          <a:custGeom>
            <a:avLst/>
            <a:gdLst>
              <a:gd name="connsiteX0" fmla="*/ 4225937 w 4476436"/>
              <a:gd name="connsiteY0" fmla="*/ 469530 h 1706276"/>
              <a:gd name="connsiteX1" fmla="*/ 3422069 w 4476436"/>
              <a:gd name="connsiteY1" fmla="*/ 228404 h 1706276"/>
              <a:gd name="connsiteX2" fmla="*/ 3213063 w 4476436"/>
              <a:gd name="connsiteY2" fmla="*/ 35504 h 1706276"/>
              <a:gd name="connsiteX3" fmla="*/ 1171238 w 4476436"/>
              <a:gd name="connsiteY3" fmla="*/ 19429 h 1706276"/>
              <a:gd name="connsiteX4" fmla="*/ 61900 w 4476436"/>
              <a:gd name="connsiteY4" fmla="*/ 244479 h 1706276"/>
              <a:gd name="connsiteX5" fmla="*/ 303061 w 4476436"/>
              <a:gd name="connsiteY5" fmla="*/ 919630 h 1706276"/>
              <a:gd name="connsiteX6" fmla="*/ 1653559 w 4476436"/>
              <a:gd name="connsiteY6" fmla="*/ 1128605 h 1706276"/>
              <a:gd name="connsiteX7" fmla="*/ 1782178 w 4476436"/>
              <a:gd name="connsiteY7" fmla="*/ 1659080 h 1706276"/>
              <a:gd name="connsiteX8" fmla="*/ 3775771 w 4476436"/>
              <a:gd name="connsiteY8" fmla="*/ 1594780 h 1706276"/>
              <a:gd name="connsiteX9" fmla="*/ 4467098 w 4476436"/>
              <a:gd name="connsiteY9" fmla="*/ 903555 h 1706276"/>
              <a:gd name="connsiteX10" fmla="*/ 4193782 w 4476436"/>
              <a:gd name="connsiteY10" fmla="*/ 421305 h 170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6436" h="1706276">
                <a:moveTo>
                  <a:pt x="4225937" y="469530"/>
                </a:moveTo>
                <a:cubicBezTo>
                  <a:pt x="3908409" y="385136"/>
                  <a:pt x="3590881" y="300742"/>
                  <a:pt x="3422069" y="228404"/>
                </a:cubicBezTo>
                <a:cubicBezTo>
                  <a:pt x="3253257" y="156066"/>
                  <a:pt x="3588201" y="70333"/>
                  <a:pt x="3213063" y="35504"/>
                </a:cubicBezTo>
                <a:cubicBezTo>
                  <a:pt x="2837925" y="675"/>
                  <a:pt x="1696432" y="-15400"/>
                  <a:pt x="1171238" y="19429"/>
                </a:cubicBezTo>
                <a:cubicBezTo>
                  <a:pt x="646044" y="54258"/>
                  <a:pt x="206596" y="94445"/>
                  <a:pt x="61900" y="244479"/>
                </a:cubicBezTo>
                <a:cubicBezTo>
                  <a:pt x="-82796" y="394512"/>
                  <a:pt x="37785" y="772276"/>
                  <a:pt x="303061" y="919630"/>
                </a:cubicBezTo>
                <a:cubicBezTo>
                  <a:pt x="568337" y="1066984"/>
                  <a:pt x="1407040" y="1005363"/>
                  <a:pt x="1653559" y="1128605"/>
                </a:cubicBezTo>
                <a:cubicBezTo>
                  <a:pt x="1900078" y="1251847"/>
                  <a:pt x="1428476" y="1581384"/>
                  <a:pt x="1782178" y="1659080"/>
                </a:cubicBezTo>
                <a:cubicBezTo>
                  <a:pt x="2135880" y="1736776"/>
                  <a:pt x="3328285" y="1720701"/>
                  <a:pt x="3775771" y="1594780"/>
                </a:cubicBezTo>
                <a:cubicBezTo>
                  <a:pt x="4223257" y="1468859"/>
                  <a:pt x="4397430" y="1099134"/>
                  <a:pt x="4467098" y="903555"/>
                </a:cubicBezTo>
                <a:cubicBezTo>
                  <a:pt x="4536766" y="707976"/>
                  <a:pt x="4193782" y="421305"/>
                  <a:pt x="4193782" y="421305"/>
                </a:cubicBezTo>
              </a:path>
            </a:pathLst>
          </a:custGeom>
          <a:solidFill>
            <a:srgbClr val="FF0000">
              <a:alpha val="50000"/>
            </a:srgbClr>
          </a:solidFill>
          <a:ln>
            <a:solidFill>
              <a:srgbClr val="FF0000"/>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6" name="TextBox 15"/>
          <p:cNvSpPr txBox="1">
            <a:spLocks noChangeArrowheads="1"/>
          </p:cNvSpPr>
          <p:nvPr/>
        </p:nvSpPr>
        <p:spPr bwMode="auto">
          <a:xfrm>
            <a:off x="266700" y="2144713"/>
            <a:ext cx="581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Search for the densest sub-network</a:t>
            </a:r>
          </a:p>
        </p:txBody>
      </p:sp>
      <p:sp>
        <p:nvSpPr>
          <p:cNvPr id="17" name="Freeform 16"/>
          <p:cNvSpPr/>
          <p:nvPr/>
        </p:nvSpPr>
        <p:spPr>
          <a:xfrm>
            <a:off x="2087563" y="2962275"/>
            <a:ext cx="2759075" cy="1658938"/>
          </a:xfrm>
          <a:custGeom>
            <a:avLst/>
            <a:gdLst>
              <a:gd name="connsiteX0" fmla="*/ 1030883 w 2758627"/>
              <a:gd name="connsiteY0" fmla="*/ 26889 h 1657641"/>
              <a:gd name="connsiteX1" fmla="*/ 339557 w 2758627"/>
              <a:gd name="connsiteY1" fmla="*/ 26889 h 1657641"/>
              <a:gd name="connsiteX2" fmla="*/ 82319 w 2758627"/>
              <a:gd name="connsiteY2" fmla="*/ 364465 h 1657641"/>
              <a:gd name="connsiteX3" fmla="*/ 1932 w 2758627"/>
              <a:gd name="connsiteY3" fmla="*/ 1023540 h 1657641"/>
              <a:gd name="connsiteX4" fmla="*/ 146628 w 2758627"/>
              <a:gd name="connsiteY4" fmla="*/ 1554015 h 1657641"/>
              <a:gd name="connsiteX5" fmla="*/ 998729 w 2758627"/>
              <a:gd name="connsiteY5" fmla="*/ 1634390 h 1657641"/>
              <a:gd name="connsiteX6" fmla="*/ 2397459 w 2758627"/>
              <a:gd name="connsiteY6" fmla="*/ 1264665 h 1657641"/>
              <a:gd name="connsiteX7" fmla="*/ 2735084 w 2758627"/>
              <a:gd name="connsiteY7" fmla="*/ 621665 h 1657641"/>
              <a:gd name="connsiteX8" fmla="*/ 1915138 w 2758627"/>
              <a:gd name="connsiteY8" fmla="*/ 75114 h 1657641"/>
              <a:gd name="connsiteX9" fmla="*/ 1030883 w 2758627"/>
              <a:gd name="connsiteY9" fmla="*/ 26889 h 165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8627" h="1657641">
                <a:moveTo>
                  <a:pt x="1030883" y="26889"/>
                </a:moveTo>
                <a:cubicBezTo>
                  <a:pt x="768286" y="18852"/>
                  <a:pt x="497651" y="-29374"/>
                  <a:pt x="339557" y="26889"/>
                </a:cubicBezTo>
                <a:cubicBezTo>
                  <a:pt x="181463" y="83152"/>
                  <a:pt x="138590" y="198357"/>
                  <a:pt x="82319" y="364465"/>
                </a:cubicBezTo>
                <a:cubicBezTo>
                  <a:pt x="26048" y="530573"/>
                  <a:pt x="-8786" y="825282"/>
                  <a:pt x="1932" y="1023540"/>
                </a:cubicBezTo>
                <a:cubicBezTo>
                  <a:pt x="12650" y="1221798"/>
                  <a:pt x="-19505" y="1452207"/>
                  <a:pt x="146628" y="1554015"/>
                </a:cubicBezTo>
                <a:cubicBezTo>
                  <a:pt x="312761" y="1655823"/>
                  <a:pt x="623590" y="1682615"/>
                  <a:pt x="998729" y="1634390"/>
                </a:cubicBezTo>
                <a:cubicBezTo>
                  <a:pt x="1373868" y="1586165"/>
                  <a:pt x="2108066" y="1433453"/>
                  <a:pt x="2397459" y="1264665"/>
                </a:cubicBezTo>
                <a:cubicBezTo>
                  <a:pt x="2686852" y="1095877"/>
                  <a:pt x="2815471" y="819924"/>
                  <a:pt x="2735084" y="621665"/>
                </a:cubicBezTo>
                <a:cubicBezTo>
                  <a:pt x="2654697" y="423407"/>
                  <a:pt x="2204530" y="174243"/>
                  <a:pt x="1915138" y="75114"/>
                </a:cubicBezTo>
                <a:cubicBezTo>
                  <a:pt x="1625746" y="-24015"/>
                  <a:pt x="1293480" y="34926"/>
                  <a:pt x="1030883" y="26889"/>
                </a:cubicBezTo>
                <a:close/>
              </a:path>
            </a:pathLst>
          </a:custGeom>
          <a:solidFill>
            <a:schemeClr val="accent6">
              <a:alpha val="5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xit" presetSubtype="10" fill="hold" nodeType="clickEffect">
                                  <p:stCondLst>
                                    <p:cond delay="0"/>
                                  </p:stCondLst>
                                  <p:childTnLst>
                                    <p:animEffect transition="out" filter="blinds(horizontal)">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xit" presetSubtype="10" fill="hold" nodeType="clickEffect">
                                  <p:stCondLst>
                                    <p:cond delay="0"/>
                                  </p:stCondLst>
                                  <p:childTnLst>
                                    <p:animEffect transition="out" filter="blinds(horizont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Arial" charset="0"/>
              </a:rPr>
              <a:t>Protein complex prediction</a:t>
            </a:r>
          </a:p>
        </p:txBody>
      </p:sp>
      <p:sp>
        <p:nvSpPr>
          <p:cNvPr id="4" name="Slide Number Placeholder 3"/>
          <p:cNvSpPr>
            <a:spLocks noGrp="1"/>
          </p:cNvSpPr>
          <p:nvPr>
            <p:ph type="sldNum" sz="quarter" idx="12"/>
          </p:nvPr>
        </p:nvSpPr>
        <p:spPr/>
        <p:txBody>
          <a:bodyPr/>
          <a:lstStyle/>
          <a:p>
            <a:pPr>
              <a:defRPr/>
            </a:pPr>
            <a:fld id="{D136B1BB-FA10-D94D-A57A-4407F6A1039D}" type="slidenum">
              <a:rPr lang="en-US" smtClean="0"/>
              <a:pPr>
                <a:defRPr/>
              </a:pPr>
              <a:t>57</a:t>
            </a:fld>
            <a:endParaRPr lang="en-US"/>
          </a:p>
        </p:txBody>
      </p:sp>
      <p:sp>
        <p:nvSpPr>
          <p:cNvPr id="70659" name="Picture 4"/>
          <p:cNvSpPr>
            <a:spLocks noChangeAspect="1"/>
          </p:cNvSpPr>
          <p:nvPr/>
        </p:nvSpPr>
        <p:spPr bwMode="auto">
          <a:xfrm>
            <a:off x="957263" y="820738"/>
            <a:ext cx="7273925"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2"/>
          <a:stretch>
            <a:fillRect/>
          </a:stretch>
        </p:blipFill>
        <p:spPr>
          <a:xfrm>
            <a:off x="901700" y="906475"/>
            <a:ext cx="7340600" cy="518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atin typeface="Arial" charset="0"/>
              </a:rPr>
              <a:t>Protein complex prediction</a:t>
            </a:r>
          </a:p>
        </p:txBody>
      </p:sp>
      <p:sp>
        <p:nvSpPr>
          <p:cNvPr id="4" name="Slide Number Placeholder 3"/>
          <p:cNvSpPr>
            <a:spLocks noGrp="1"/>
          </p:cNvSpPr>
          <p:nvPr>
            <p:ph type="sldNum" sz="quarter" idx="12"/>
          </p:nvPr>
        </p:nvSpPr>
        <p:spPr/>
        <p:txBody>
          <a:bodyPr/>
          <a:lstStyle/>
          <a:p>
            <a:pPr>
              <a:defRPr/>
            </a:pPr>
            <a:fld id="{98D58561-9939-6048-984F-0B043A9F899A}" type="slidenum">
              <a:rPr lang="en-US" smtClean="0"/>
              <a:pPr>
                <a:defRPr/>
              </a:pPr>
              <a:t>58</a:t>
            </a:fld>
            <a:endParaRPr lang="en-US"/>
          </a:p>
        </p:txBody>
      </p:sp>
      <p:sp>
        <p:nvSpPr>
          <p:cNvPr id="71683" name="Picture 4"/>
          <p:cNvSpPr>
            <a:spLocks noChangeAspect="1"/>
          </p:cNvSpPr>
          <p:nvPr/>
        </p:nvSpPr>
        <p:spPr bwMode="auto">
          <a:xfrm>
            <a:off x="-87313" y="1079500"/>
            <a:ext cx="9355138"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2"/>
          <a:stretch>
            <a:fillRect/>
          </a:stretch>
        </p:blipFill>
        <p:spPr>
          <a:xfrm>
            <a:off x="47935" y="1199195"/>
            <a:ext cx="9055100" cy="444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sz="3000">
                <a:latin typeface="Arial" charset="0"/>
              </a:rPr>
              <a:t>Borrow strengths across networks: ClusterM</a:t>
            </a:r>
          </a:p>
        </p:txBody>
      </p:sp>
      <p:sp>
        <p:nvSpPr>
          <p:cNvPr id="72706" name="Content Placeholder 2"/>
          <p:cNvSpPr>
            <a:spLocks noGrp="1"/>
          </p:cNvSpPr>
          <p:nvPr>
            <p:ph idx="1"/>
          </p:nvPr>
        </p:nvSpPr>
        <p:spPr/>
        <p:txBody>
          <a:bodyPr/>
          <a:lstStyle/>
          <a:p>
            <a:r>
              <a:rPr lang="en-US">
                <a:latin typeface="Arial" charset="0"/>
              </a:rPr>
              <a:t>Extension of FLCD to multiple networks.</a:t>
            </a:r>
          </a:p>
          <a:p>
            <a:endParaRPr lang="en-US">
              <a:latin typeface="Arial" charset="0"/>
            </a:endParaRPr>
          </a:p>
          <a:p>
            <a:r>
              <a:rPr lang="en-US">
                <a:latin typeface="Arial" charset="0"/>
              </a:rPr>
              <a:t> Use homological information to reduce the influence of false negative edges.</a:t>
            </a:r>
          </a:p>
        </p:txBody>
      </p:sp>
      <p:sp>
        <p:nvSpPr>
          <p:cNvPr id="4" name="Slide Number Placeholder 3"/>
          <p:cNvSpPr>
            <a:spLocks noGrp="1"/>
          </p:cNvSpPr>
          <p:nvPr>
            <p:ph type="sldNum" sz="quarter" idx="12"/>
          </p:nvPr>
        </p:nvSpPr>
        <p:spPr/>
        <p:txBody>
          <a:bodyPr/>
          <a:lstStyle/>
          <a:p>
            <a:pPr>
              <a:defRPr/>
            </a:pPr>
            <a:fld id="{D1DF442C-6E72-2D48-A56C-48F00F8BCA29}" type="slidenum">
              <a:rPr lang="en-US" smtClean="0"/>
              <a:pPr>
                <a:defRPr/>
              </a:pPr>
              <a:t>59</a:t>
            </a:fld>
            <a:endParaRPr lang="en-US"/>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atin typeface="Arial" charset="0"/>
              </a:rPr>
              <a:t>Modularity</a:t>
            </a:r>
          </a:p>
        </p:txBody>
      </p:sp>
      <p:sp>
        <p:nvSpPr>
          <p:cNvPr id="3" name="Content Placeholder 2"/>
          <p:cNvSpPr>
            <a:spLocks noGrp="1"/>
          </p:cNvSpPr>
          <p:nvPr>
            <p:ph idx="1"/>
          </p:nvPr>
        </p:nvSpPr>
        <p:spPr/>
        <p:txBody>
          <a:bodyPr/>
          <a:lstStyle/>
          <a:p>
            <a:pPr>
              <a:defRPr/>
            </a:pPr>
            <a:r>
              <a:rPr lang="en-US" dirty="0" smtClean="0"/>
              <a:t>Given </a:t>
            </a:r>
            <a:r>
              <a:rPr lang="en-US" i="1" dirty="0" smtClean="0"/>
              <a:t>G</a:t>
            </a:r>
            <a:r>
              <a:rPr lang="en-US" dirty="0" smtClean="0"/>
              <a:t>(</a:t>
            </a:r>
            <a:r>
              <a:rPr lang="en-US" i="1" dirty="0" smtClean="0"/>
              <a:t>V</a:t>
            </a:r>
            <a:r>
              <a:rPr lang="en-US" dirty="0" smtClean="0"/>
              <a:t>,</a:t>
            </a:r>
            <a:r>
              <a:rPr lang="en-US" i="1" dirty="0" smtClean="0"/>
              <a:t>E</a:t>
            </a:r>
            <a:r>
              <a:rPr lang="en-US" dirty="0" smtClean="0"/>
              <a:t>) and its adjacency matrix </a:t>
            </a:r>
            <a:r>
              <a:rPr lang="en-US" i="1" dirty="0" smtClean="0"/>
              <a:t>A.</a:t>
            </a:r>
          </a:p>
          <a:p>
            <a:pPr>
              <a:defRPr/>
            </a:pPr>
            <a:endParaRPr lang="en-US" i="1" dirty="0"/>
          </a:p>
          <a:p>
            <a:pPr>
              <a:defRPr/>
            </a:pPr>
            <a:r>
              <a:rPr lang="en-US" dirty="0" smtClean="0"/>
              <a:t>For a node set </a:t>
            </a:r>
            <a:r>
              <a:rPr lang="en-US" i="1" dirty="0" smtClean="0"/>
              <a:t>C</a:t>
            </a:r>
            <a:r>
              <a:rPr lang="en-US" dirty="0" smtClean="0"/>
              <a:t>, the modularity of </a:t>
            </a:r>
            <a:r>
              <a:rPr lang="en-US" i="1" dirty="0" smtClean="0"/>
              <a:t>C</a:t>
            </a:r>
            <a:r>
              <a:rPr lang="en-US" dirty="0" smtClean="0"/>
              <a:t> is defined as the subtraction between actual and expected number of edges in </a:t>
            </a:r>
            <a:r>
              <a:rPr lang="en-US" i="1" dirty="0" smtClean="0"/>
              <a:t>C</a:t>
            </a:r>
            <a:r>
              <a:rPr lang="en-US" dirty="0" smtClean="0"/>
              <a:t>.</a:t>
            </a:r>
            <a:endParaRPr lang="en-US" dirty="0"/>
          </a:p>
          <a:p>
            <a:pPr>
              <a:defRPr/>
            </a:pPr>
            <a:endParaRPr lang="en-US" dirty="0" smtClean="0"/>
          </a:p>
          <a:p>
            <a:pPr>
              <a:defRPr/>
            </a:pPr>
            <a:r>
              <a:rPr lang="en-US" dirty="0" smtClean="0"/>
              <a:t>Formally,</a:t>
            </a:r>
          </a:p>
          <a:p>
            <a:pPr marL="0" indent="0">
              <a:buFont typeface="Arial" charset="0"/>
              <a:buNone/>
              <a:defRPr/>
            </a:pPr>
            <a:r>
              <a:rPr lang="en-US" dirty="0" smtClean="0"/>
              <a:t>    </a:t>
            </a:r>
            <a:r>
              <a:rPr lang="en-US" i="1" dirty="0" err="1" smtClean="0"/>
              <a:t>δ</a:t>
            </a:r>
            <a:r>
              <a:rPr lang="en-US" i="1" baseline="-25000" dirty="0" err="1" smtClean="0"/>
              <a:t>ic</a:t>
            </a:r>
            <a:r>
              <a:rPr lang="en-US" i="1" dirty="0" smtClean="0"/>
              <a:t> </a:t>
            </a:r>
            <a:r>
              <a:rPr lang="en-US" dirty="0" smtClean="0"/>
              <a:t>denotes whether node</a:t>
            </a:r>
            <a:r>
              <a:rPr lang="en-US" i="1" dirty="0" smtClean="0"/>
              <a:t> </a:t>
            </a:r>
            <a:r>
              <a:rPr lang="en-US" i="1" dirty="0" err="1" smtClean="0"/>
              <a:t>i</a:t>
            </a:r>
            <a:r>
              <a:rPr lang="en-US" i="1" dirty="0" smtClean="0"/>
              <a:t> </a:t>
            </a:r>
            <a:r>
              <a:rPr lang="en-US" dirty="0" smtClean="0"/>
              <a:t>belongs to </a:t>
            </a:r>
            <a:r>
              <a:rPr lang="en-US" i="1" dirty="0" smtClean="0"/>
              <a:t>C </a:t>
            </a:r>
            <a:r>
              <a:rPr lang="en-US" dirty="0" smtClean="0"/>
              <a:t>and</a:t>
            </a:r>
            <a:r>
              <a:rPr lang="en-US" i="1" dirty="0" smtClean="0"/>
              <a:t> </a:t>
            </a:r>
            <a:r>
              <a:rPr lang="en-US" i="1" dirty="0" err="1" smtClean="0"/>
              <a:t>P</a:t>
            </a:r>
            <a:r>
              <a:rPr lang="en-US" i="1" baseline="-25000" dirty="0" err="1" smtClean="0"/>
              <a:t>ij</a:t>
            </a:r>
            <a:r>
              <a:rPr lang="en-US" i="1" dirty="0" smtClean="0"/>
              <a:t> </a:t>
            </a:r>
            <a:r>
              <a:rPr lang="en-US" dirty="0" smtClean="0"/>
              <a:t>is</a:t>
            </a:r>
          </a:p>
          <a:p>
            <a:pPr marL="0" indent="0">
              <a:buFont typeface="Arial" charset="0"/>
              <a:buNone/>
              <a:defRPr/>
            </a:pPr>
            <a:r>
              <a:rPr lang="en-US" dirty="0"/>
              <a:t> </a:t>
            </a:r>
            <a:r>
              <a:rPr lang="en-US" dirty="0" smtClean="0"/>
              <a:t>   the expected number of edges between nodes </a:t>
            </a:r>
            <a:r>
              <a:rPr lang="en-US" i="1" dirty="0" err="1" smtClean="0"/>
              <a:t>i</a:t>
            </a:r>
            <a:r>
              <a:rPr lang="en-US" i="1" dirty="0" smtClean="0"/>
              <a:t> </a:t>
            </a:r>
          </a:p>
          <a:p>
            <a:pPr marL="0" indent="0">
              <a:buFont typeface="Arial" charset="0"/>
              <a:buNone/>
              <a:defRPr/>
            </a:pPr>
            <a:r>
              <a:rPr lang="en-US" i="1" dirty="0"/>
              <a:t> </a:t>
            </a:r>
            <a:r>
              <a:rPr lang="en-US" i="1" dirty="0" smtClean="0"/>
              <a:t>   and j.</a:t>
            </a:r>
            <a:endParaRPr lang="en-US" i="1" dirty="0"/>
          </a:p>
        </p:txBody>
      </p:sp>
      <p:sp>
        <p:nvSpPr>
          <p:cNvPr id="4" name="Slide Number Placeholder 3"/>
          <p:cNvSpPr>
            <a:spLocks noGrp="1"/>
          </p:cNvSpPr>
          <p:nvPr>
            <p:ph type="sldNum" sz="quarter" idx="12"/>
          </p:nvPr>
        </p:nvSpPr>
        <p:spPr/>
        <p:txBody>
          <a:bodyPr/>
          <a:lstStyle/>
          <a:p>
            <a:pPr>
              <a:defRPr/>
            </a:pPr>
            <a:fld id="{41002F3F-3FF5-3D40-9305-F1B8EFD8A124}" type="slidenum">
              <a:rPr lang="en-US" smtClean="0"/>
              <a:pPr>
                <a:defRPr/>
              </a:pPr>
              <a:t>6</a:t>
            </a:fld>
            <a:endParaRPr lang="en-US"/>
          </a:p>
        </p:txBody>
      </p:sp>
      <p:graphicFrame>
        <p:nvGraphicFramePr>
          <p:cNvPr id="19460" name="Object 5"/>
          <p:cNvGraphicFramePr>
            <a:graphicFrameLocks noChangeAspect="1"/>
          </p:cNvGraphicFramePr>
          <p:nvPr/>
        </p:nvGraphicFramePr>
        <p:xfrm>
          <a:off x="3197225" y="3487738"/>
          <a:ext cx="3497263" cy="1023937"/>
        </p:xfrm>
        <a:graphic>
          <a:graphicData uri="http://schemas.openxmlformats.org/presentationml/2006/ole">
            <mc:AlternateContent xmlns:mc="http://schemas.openxmlformats.org/markup-compatibility/2006">
              <mc:Choice xmlns:v="urn:schemas-microsoft-com:vml" Requires="v">
                <p:oleObj spid="_x0000_s19475" name="Equation" r:id="rId3" imgW="1346200" imgH="393700" progId="Equation.3">
                  <p:embed/>
                </p:oleObj>
              </mc:Choice>
              <mc:Fallback>
                <p:oleObj name="Equation" r:id="rId3" imgW="13462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3487738"/>
                        <a:ext cx="3497263"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Action Button: End 1">
            <a:hlinkClick r:id="rId5" action="ppaction://hlinksldjump" highlightClick="1"/>
          </p:cNvPr>
          <p:cNvSpPr/>
          <p:nvPr/>
        </p:nvSpPr>
        <p:spPr>
          <a:xfrm>
            <a:off x="6237288" y="322263"/>
            <a:ext cx="274637" cy="223837"/>
          </a:xfrm>
          <a:prstGeom prst="actionButtonEnd">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atin typeface="Arial" charset="0"/>
              </a:rPr>
              <a:t>Motivation</a:t>
            </a:r>
          </a:p>
        </p:txBody>
      </p:sp>
      <p:sp>
        <p:nvSpPr>
          <p:cNvPr id="4" name="Slide Number Placeholder 3"/>
          <p:cNvSpPr>
            <a:spLocks noGrp="1"/>
          </p:cNvSpPr>
          <p:nvPr>
            <p:ph type="sldNum" sz="quarter" idx="12"/>
          </p:nvPr>
        </p:nvSpPr>
        <p:spPr/>
        <p:txBody>
          <a:bodyPr/>
          <a:lstStyle/>
          <a:p>
            <a:pPr>
              <a:defRPr/>
            </a:pPr>
            <a:fld id="{ED3230F1-AFBB-7A4B-AE6D-8A00C4A367B5}" type="slidenum">
              <a:rPr lang="en-US" smtClean="0"/>
              <a:pPr>
                <a:defRPr/>
              </a:pPr>
              <a:t>60</a:t>
            </a:fld>
            <a:endParaRPr lang="en-US"/>
          </a:p>
        </p:txBody>
      </p:sp>
      <p:graphicFrame>
        <p:nvGraphicFramePr>
          <p:cNvPr id="73731" name="Object 9"/>
          <p:cNvGraphicFramePr>
            <a:graphicFrameLocks noChangeAspect="1"/>
          </p:cNvGraphicFramePr>
          <p:nvPr/>
        </p:nvGraphicFramePr>
        <p:xfrm>
          <a:off x="576263" y="971550"/>
          <a:ext cx="9929812" cy="5080000"/>
        </p:xfrm>
        <a:graphic>
          <a:graphicData uri="http://schemas.openxmlformats.org/presentationml/2006/ole">
            <mc:AlternateContent xmlns:mc="http://schemas.openxmlformats.org/markup-compatibility/2006">
              <mc:Choice xmlns:v="urn:schemas-microsoft-com:vml" Requires="v">
                <p:oleObj spid="_x0000_s73745" name="Document" r:id="rId4" imgW="11569700" imgH="5918200" progId="Word.Document.12">
                  <p:embed/>
                </p:oleObj>
              </mc:Choice>
              <mc:Fallback>
                <p:oleObj name="Document" r:id="rId4" imgW="11569700" imgH="5918200" progId="Word.Document.1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971550"/>
                        <a:ext cx="992981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atin typeface="Arial" charset="0"/>
              </a:rPr>
              <a:t>ClusterM procedure</a:t>
            </a:r>
          </a:p>
        </p:txBody>
      </p:sp>
      <p:sp>
        <p:nvSpPr>
          <p:cNvPr id="75778" name="Content Placeholder 2"/>
          <p:cNvSpPr>
            <a:spLocks noGrp="1"/>
          </p:cNvSpPr>
          <p:nvPr>
            <p:ph idx="1"/>
          </p:nvPr>
        </p:nvSpPr>
        <p:spPr/>
        <p:txBody>
          <a:bodyPr/>
          <a:lstStyle/>
          <a:p>
            <a:r>
              <a:rPr lang="en-US">
                <a:latin typeface="Arial" charset="0"/>
              </a:rPr>
              <a:t>Three-step procedure.</a:t>
            </a:r>
          </a:p>
          <a:p>
            <a:endParaRPr lang="en-US">
              <a:latin typeface="Arial" charset="0"/>
            </a:endParaRPr>
          </a:p>
          <a:p>
            <a:r>
              <a:rPr lang="en-US">
                <a:latin typeface="Arial" charset="0"/>
              </a:rPr>
              <a:t>Network alignment.</a:t>
            </a:r>
          </a:p>
          <a:p>
            <a:endParaRPr lang="en-US">
              <a:latin typeface="Arial" charset="0"/>
            </a:endParaRPr>
          </a:p>
          <a:p>
            <a:r>
              <a:rPr lang="en-US">
                <a:latin typeface="Arial" charset="0"/>
              </a:rPr>
              <a:t>Searching low-conductance sets on each network.</a:t>
            </a:r>
          </a:p>
          <a:p>
            <a:endParaRPr lang="en-US">
              <a:latin typeface="Arial" charset="0"/>
            </a:endParaRPr>
          </a:p>
          <a:p>
            <a:r>
              <a:rPr lang="en-US">
                <a:latin typeface="Arial" charset="0"/>
              </a:rPr>
              <a:t>Finding aligned conserved modules across networks with cohesive homological node correspondence. </a:t>
            </a:r>
          </a:p>
          <a:p>
            <a:endParaRPr lang="en-US">
              <a:latin typeface="Arial" charset="0"/>
            </a:endParaRP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646937B3-EB15-0440-B54B-1A42D34891BE}" type="slidenum">
              <a:rPr lang="en-US" smtClean="0"/>
              <a:pPr>
                <a:defRPr/>
              </a:pPr>
              <a:t>61</a:t>
            </a:fld>
            <a:endParaRPr lang="en-US"/>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atin typeface="Arial" charset="0"/>
              </a:rPr>
              <a:t>ClusterM</a:t>
            </a:r>
          </a:p>
        </p:txBody>
      </p:sp>
      <p:sp>
        <p:nvSpPr>
          <p:cNvPr id="76802" name="Content Placeholder 2"/>
          <p:cNvSpPr>
            <a:spLocks noGrp="1"/>
          </p:cNvSpPr>
          <p:nvPr>
            <p:ph idx="1"/>
          </p:nvPr>
        </p:nvSpPr>
        <p:spPr/>
        <p:txBody>
          <a:bodyPr/>
          <a:lstStyle/>
          <a:p>
            <a:r>
              <a:rPr lang="en-US">
                <a:latin typeface="Arial" charset="0"/>
              </a:rPr>
              <a:t>Network alignment.</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a:p>
            <a:r>
              <a:rPr lang="en-US">
                <a:latin typeface="Arial" charset="0"/>
              </a:rPr>
              <a:t>Search for low-conductance set on each network.</a:t>
            </a: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9ACDA050-83D5-0247-9089-D0B8BF6BED1A}" type="slidenum">
              <a:rPr lang="en-US" smtClean="0"/>
              <a:pPr>
                <a:defRPr/>
              </a:pPr>
              <a:t>62</a:t>
            </a:fld>
            <a:endParaRPr lang="en-US"/>
          </a:p>
        </p:txBody>
      </p:sp>
      <p:pic>
        <p:nvPicPr>
          <p:cNvPr id="2" name="Picture 1"/>
          <p:cNvPicPr>
            <a:picLocks noChangeAspect="1"/>
          </p:cNvPicPr>
          <p:nvPr/>
        </p:nvPicPr>
        <p:blipFill>
          <a:blip r:embed="rId2"/>
          <a:stretch>
            <a:fillRect/>
          </a:stretch>
        </p:blipFill>
        <p:spPr>
          <a:xfrm>
            <a:off x="1988137" y="1439875"/>
            <a:ext cx="4800600" cy="2057400"/>
          </a:xfrm>
          <a:prstGeom prst="rect">
            <a:avLst/>
          </a:prstGeom>
        </p:spPr>
      </p:pic>
      <p:pic>
        <p:nvPicPr>
          <p:cNvPr id="3" name="Picture 2"/>
          <p:cNvPicPr>
            <a:picLocks noChangeAspect="1"/>
          </p:cNvPicPr>
          <p:nvPr/>
        </p:nvPicPr>
        <p:blipFill>
          <a:blip r:embed="rId3"/>
          <a:stretch>
            <a:fillRect/>
          </a:stretch>
        </p:blipFill>
        <p:spPr>
          <a:xfrm>
            <a:off x="1993900" y="4042408"/>
            <a:ext cx="5156200" cy="2070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195" y="1646547"/>
            <a:ext cx="8613160" cy="1241775"/>
          </a:xfrm>
          <a:prstGeom prst="rect">
            <a:avLst/>
          </a:prstGeom>
        </p:spPr>
      </p:pic>
      <p:sp>
        <p:nvSpPr>
          <p:cNvPr id="77825" name="Title 1"/>
          <p:cNvSpPr>
            <a:spLocks noGrp="1"/>
          </p:cNvSpPr>
          <p:nvPr>
            <p:ph type="title"/>
          </p:nvPr>
        </p:nvSpPr>
        <p:spPr/>
        <p:txBody>
          <a:bodyPr/>
          <a:lstStyle/>
          <a:p>
            <a:r>
              <a:rPr lang="en-US">
                <a:latin typeface="Arial" charset="0"/>
              </a:rPr>
              <a:t>Key step</a:t>
            </a:r>
          </a:p>
        </p:txBody>
      </p:sp>
      <p:sp>
        <p:nvSpPr>
          <p:cNvPr id="77826" name="Content Placeholder 2"/>
          <p:cNvSpPr>
            <a:spLocks noGrp="1"/>
          </p:cNvSpPr>
          <p:nvPr>
            <p:ph idx="1"/>
          </p:nvPr>
        </p:nvSpPr>
        <p:spPr/>
        <p:txBody>
          <a:bodyPr/>
          <a:lstStyle/>
          <a:p>
            <a:r>
              <a:rPr lang="en-US">
                <a:latin typeface="Arial" charset="0"/>
              </a:rPr>
              <a:t>Objective function for the final step</a:t>
            </a:r>
          </a:p>
        </p:txBody>
      </p:sp>
      <p:sp>
        <p:nvSpPr>
          <p:cNvPr id="4" name="Slide Number Placeholder 3"/>
          <p:cNvSpPr>
            <a:spLocks noGrp="1"/>
          </p:cNvSpPr>
          <p:nvPr>
            <p:ph type="sldNum" sz="quarter" idx="12"/>
          </p:nvPr>
        </p:nvSpPr>
        <p:spPr/>
        <p:txBody>
          <a:bodyPr/>
          <a:lstStyle/>
          <a:p>
            <a:pPr>
              <a:defRPr/>
            </a:pPr>
            <a:fld id="{FEC7F756-3013-FB41-B4F5-EAB9088654B4}" type="slidenum">
              <a:rPr lang="en-US" smtClean="0"/>
              <a:pPr>
                <a:defRPr/>
              </a:pPr>
              <a:t>63</a:t>
            </a:fld>
            <a:endParaRPr lang="en-US"/>
          </a:p>
        </p:txBody>
      </p:sp>
      <p:sp>
        <p:nvSpPr>
          <p:cNvPr id="77828" name="Picture 4"/>
          <p:cNvSpPr>
            <a:spLocks noChangeAspect="1"/>
          </p:cNvSpPr>
          <p:nvPr/>
        </p:nvSpPr>
        <p:spPr bwMode="auto">
          <a:xfrm>
            <a:off x="15875" y="1687513"/>
            <a:ext cx="90551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Rectangle 5"/>
          <p:cNvSpPr/>
          <p:nvPr/>
        </p:nvSpPr>
        <p:spPr>
          <a:xfrm>
            <a:off x="979488" y="1687513"/>
            <a:ext cx="3344862" cy="1141412"/>
          </a:xfrm>
          <a:prstGeom prst="rect">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06" name="TextBox 6"/>
          <p:cNvSpPr txBox="1">
            <a:spLocks noChangeArrowheads="1"/>
          </p:cNvSpPr>
          <p:nvPr/>
        </p:nvSpPr>
        <p:spPr bwMode="auto">
          <a:xfrm>
            <a:off x="266700" y="3054350"/>
            <a:ext cx="43307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Density function for each sub-network.  Require modules in each network to be topologically  cohesive. </a:t>
            </a:r>
          </a:p>
        </p:txBody>
      </p:sp>
      <p:sp>
        <p:nvSpPr>
          <p:cNvPr id="8" name="Rectangle 7"/>
          <p:cNvSpPr/>
          <p:nvPr/>
        </p:nvSpPr>
        <p:spPr>
          <a:xfrm>
            <a:off x="4862513" y="1687513"/>
            <a:ext cx="4208462" cy="1141412"/>
          </a:xfrm>
          <a:prstGeom prst="rect">
            <a:avLst/>
          </a:prstGeom>
          <a:noFill/>
          <a:ln w="3810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08" name="TextBox 8"/>
          <p:cNvSpPr txBox="1">
            <a:spLocks noChangeArrowheads="1"/>
          </p:cNvSpPr>
          <p:nvPr/>
        </p:nvSpPr>
        <p:spPr bwMode="auto">
          <a:xfrm>
            <a:off x="4683125" y="3046413"/>
            <a:ext cx="44608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Density function for homological information.  Require many-to-many correspondence between nodes across different networks.</a:t>
            </a:r>
          </a:p>
        </p:txBody>
      </p:sp>
      <p:sp>
        <p:nvSpPr>
          <p:cNvPr id="10" name="Rectangle 9"/>
          <p:cNvSpPr/>
          <p:nvPr/>
        </p:nvSpPr>
        <p:spPr>
          <a:xfrm>
            <a:off x="4597400" y="2025650"/>
            <a:ext cx="265113" cy="449263"/>
          </a:xfrm>
          <a:prstGeom prst="rect">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6806" grpId="0"/>
      <p:bldP spid="8" grpId="0" animBg="1"/>
      <p:bldP spid="76808" grpId="0"/>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a:latin typeface="Arial" charset="0"/>
              </a:rPr>
              <a:t>Competing algorithms</a:t>
            </a:r>
          </a:p>
        </p:txBody>
      </p:sp>
      <p:sp>
        <p:nvSpPr>
          <p:cNvPr id="78850" name="Content Placeholder 2"/>
          <p:cNvSpPr>
            <a:spLocks noGrp="1"/>
          </p:cNvSpPr>
          <p:nvPr>
            <p:ph idx="1"/>
          </p:nvPr>
        </p:nvSpPr>
        <p:spPr/>
        <p:txBody>
          <a:bodyPr/>
          <a:lstStyle/>
          <a:p>
            <a:r>
              <a:rPr lang="en-US">
                <a:latin typeface="Arial" charset="0"/>
              </a:rPr>
              <a:t>OC</a:t>
            </a:r>
            <a:r>
              <a:rPr lang="en-US" baseline="30000">
                <a:latin typeface="Wingdings" charset="0"/>
                <a:cs typeface="Wingdings" charset="0"/>
                <a:sym typeface="Wingdings" charset="0"/>
              </a:rPr>
              <a:t></a:t>
            </a:r>
            <a:r>
              <a:rPr lang="en-US">
                <a:latin typeface="Arial" charset="0"/>
              </a:rPr>
              <a:t>: OrthoClust</a:t>
            </a:r>
          </a:p>
          <a:p>
            <a:r>
              <a:rPr lang="en-US">
                <a:latin typeface="Arial" charset="0"/>
              </a:rPr>
              <a:t>NB</a:t>
            </a:r>
            <a:r>
              <a:rPr lang="en-US" baseline="30000">
                <a:latin typeface="Wingdings" charset="0"/>
                <a:cs typeface="Wingdings" charset="0"/>
                <a:sym typeface="Wingdings" charset="0"/>
              </a:rPr>
              <a:t></a:t>
            </a:r>
            <a:r>
              <a:rPr lang="en-US">
                <a:latin typeface="Arial" charset="0"/>
              </a:rPr>
              <a:t>: NetworkBlast</a:t>
            </a:r>
          </a:p>
          <a:p>
            <a:r>
              <a:rPr lang="en-US">
                <a:latin typeface="Arial" charset="0"/>
              </a:rPr>
              <a:t>MaWISh</a:t>
            </a:r>
            <a:r>
              <a:rPr lang="en-US" baseline="30000">
                <a:latin typeface="Wingdings" charset="0"/>
                <a:cs typeface="Wingdings" charset="0"/>
                <a:sym typeface="Wingdings" charset="0"/>
              </a:rPr>
              <a:t></a:t>
            </a:r>
          </a:p>
          <a:p>
            <a:r>
              <a:rPr lang="en-US">
                <a:latin typeface="Arial" charset="0"/>
              </a:rPr>
              <a:t>NB-M</a:t>
            </a:r>
            <a:r>
              <a:rPr lang="en-US" baseline="30000">
                <a:latin typeface="Wingdings" charset="0"/>
                <a:cs typeface="Wingdings" charset="0"/>
                <a:sym typeface="Wingdings" charset="0"/>
              </a:rPr>
              <a:t></a:t>
            </a:r>
            <a:r>
              <a:rPr lang="en-US">
                <a:latin typeface="Arial" charset="0"/>
              </a:rPr>
              <a:t>: NetworkBlast-M</a:t>
            </a:r>
          </a:p>
          <a:p>
            <a:r>
              <a:rPr lang="en-US">
                <a:latin typeface="Arial" charset="0"/>
              </a:rPr>
              <a:t>CONE: ClusterONE</a:t>
            </a:r>
          </a:p>
          <a:p>
            <a:r>
              <a:rPr lang="en-US">
                <a:latin typeface="Arial" charset="0"/>
              </a:rPr>
              <a:t>LinkC: LinkCommunity</a:t>
            </a:r>
          </a:p>
        </p:txBody>
      </p:sp>
      <p:sp>
        <p:nvSpPr>
          <p:cNvPr id="4" name="Slide Number Placeholder 3"/>
          <p:cNvSpPr>
            <a:spLocks noGrp="1"/>
          </p:cNvSpPr>
          <p:nvPr>
            <p:ph type="sldNum" sz="quarter" idx="12"/>
          </p:nvPr>
        </p:nvSpPr>
        <p:spPr/>
        <p:txBody>
          <a:bodyPr/>
          <a:lstStyle/>
          <a:p>
            <a:pPr>
              <a:defRPr/>
            </a:pPr>
            <a:fld id="{917472F7-A8EF-DB42-88FF-AA945DB90FF8}" type="slidenum">
              <a:rPr lang="en-US" smtClean="0"/>
              <a:pPr>
                <a:defRPr/>
              </a:pPr>
              <a:t>64</a:t>
            </a:fld>
            <a:endParaRPr lang="en-US"/>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Arial" charset="0"/>
              </a:rPr>
              <a:t>Protein complex prediction</a:t>
            </a:r>
          </a:p>
        </p:txBody>
      </p:sp>
      <p:sp>
        <p:nvSpPr>
          <p:cNvPr id="4" name="Slide Number Placeholder 3"/>
          <p:cNvSpPr>
            <a:spLocks noGrp="1"/>
          </p:cNvSpPr>
          <p:nvPr>
            <p:ph type="sldNum" sz="quarter" idx="12"/>
          </p:nvPr>
        </p:nvSpPr>
        <p:spPr/>
        <p:txBody>
          <a:bodyPr/>
          <a:lstStyle/>
          <a:p>
            <a:pPr>
              <a:defRPr/>
            </a:pPr>
            <a:fld id="{425A4A1E-AEA2-AE46-91BA-BF7968A4EF94}" type="slidenum">
              <a:rPr lang="en-US" smtClean="0"/>
              <a:pPr>
                <a:defRPr/>
              </a:pPr>
              <a:t>65</a:t>
            </a:fld>
            <a:endParaRPr lang="en-US"/>
          </a:p>
        </p:txBody>
      </p:sp>
      <p:pic>
        <p:nvPicPr>
          <p:cNvPr id="798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860425"/>
            <a:ext cx="867886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Box 5"/>
          <p:cNvSpPr txBox="1">
            <a:spLocks noChangeArrowheads="1"/>
          </p:cNvSpPr>
          <p:nvPr/>
        </p:nvSpPr>
        <p:spPr bwMode="auto">
          <a:xfrm>
            <a:off x="266700" y="5143500"/>
            <a:ext cx="86471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cs typeface="Arial" charset="0"/>
              </a:rPr>
              <a:t>Find conserved modules in yeast and human PINs obtained from DIP.</a:t>
            </a:r>
          </a:p>
        </p:txBody>
      </p:sp>
      <p:sp>
        <p:nvSpPr>
          <p:cNvPr id="79877" name="TextBox 1"/>
          <p:cNvSpPr txBox="1">
            <a:spLocks noChangeArrowheads="1"/>
          </p:cNvSpPr>
          <p:nvPr/>
        </p:nvSpPr>
        <p:spPr bwMode="auto">
          <a:xfrm flipH="1">
            <a:off x="5978525" y="903288"/>
            <a:ext cx="1365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i="1">
                <a:latin typeface="Arial" charset="0"/>
                <a:cs typeface="Arial" charset="0"/>
              </a:rPr>
              <a:t>λ</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Arial" charset="0"/>
              </a:rPr>
              <a:t>Protein function prediction</a:t>
            </a:r>
          </a:p>
        </p:txBody>
      </p:sp>
      <p:sp>
        <p:nvSpPr>
          <p:cNvPr id="4" name="Slide Number Placeholder 3"/>
          <p:cNvSpPr>
            <a:spLocks noGrp="1"/>
          </p:cNvSpPr>
          <p:nvPr>
            <p:ph type="sldNum" sz="quarter" idx="12"/>
          </p:nvPr>
        </p:nvSpPr>
        <p:spPr/>
        <p:txBody>
          <a:bodyPr/>
          <a:lstStyle/>
          <a:p>
            <a:pPr>
              <a:defRPr/>
            </a:pPr>
            <a:fld id="{1DA7F477-1920-E34F-93DB-39B9C7C3332F}" type="slidenum">
              <a:rPr lang="en-US" smtClean="0"/>
              <a:pPr>
                <a:defRPr/>
              </a:pPr>
              <a:t>66</a:t>
            </a:fld>
            <a:endParaRPr lang="en-US"/>
          </a:p>
        </p:txBody>
      </p:sp>
      <p:sp>
        <p:nvSpPr>
          <p:cNvPr id="80899" name="Picture 5"/>
          <p:cNvSpPr>
            <a:spLocks noChangeAspect="1"/>
          </p:cNvSpPr>
          <p:nvPr/>
        </p:nvSpPr>
        <p:spPr bwMode="auto">
          <a:xfrm>
            <a:off x="1574800" y="855663"/>
            <a:ext cx="6500813"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2"/>
          <a:stretch>
            <a:fillRect/>
          </a:stretch>
        </p:blipFill>
        <p:spPr>
          <a:xfrm>
            <a:off x="1257300" y="853765"/>
            <a:ext cx="6616700" cy="5232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act_all4_good.pdf"/>
          <p:cNvPicPr>
            <a:picLocks noChangeAspect="1"/>
          </p:cNvPicPr>
          <p:nvPr/>
        </p:nvPicPr>
        <p:blipFill rotWithShape="1">
          <a:blip r:embed="rId2">
            <a:extLst>
              <a:ext uri="{28A0092B-C50C-407E-A947-70E740481C1C}">
                <a14:useLocalDpi xmlns:a14="http://schemas.microsoft.com/office/drawing/2010/main" val="0"/>
              </a:ext>
            </a:extLst>
          </a:blip>
          <a:srcRect l="14575" t="4938" r="13531" b="44291"/>
          <a:stretch/>
        </p:blipFill>
        <p:spPr>
          <a:xfrm>
            <a:off x="2061966" y="1092359"/>
            <a:ext cx="5052500" cy="4617588"/>
          </a:xfrm>
          <a:prstGeom prst="rect">
            <a:avLst/>
          </a:prstGeom>
        </p:spPr>
      </p:pic>
      <p:sp>
        <p:nvSpPr>
          <p:cNvPr id="81921" name="Title 1"/>
          <p:cNvSpPr>
            <a:spLocks noGrp="1"/>
          </p:cNvSpPr>
          <p:nvPr>
            <p:ph type="title"/>
          </p:nvPr>
        </p:nvSpPr>
        <p:spPr/>
        <p:txBody>
          <a:bodyPr/>
          <a:lstStyle/>
          <a:p>
            <a:r>
              <a:rPr lang="en-US">
                <a:latin typeface="Arial" charset="0"/>
              </a:rPr>
              <a:t>Conserved proteasome core complex</a:t>
            </a:r>
          </a:p>
        </p:txBody>
      </p:sp>
      <p:sp>
        <p:nvSpPr>
          <p:cNvPr id="4" name="Slide Number Placeholder 3"/>
          <p:cNvSpPr>
            <a:spLocks noGrp="1"/>
          </p:cNvSpPr>
          <p:nvPr>
            <p:ph type="sldNum" sz="quarter" idx="12"/>
          </p:nvPr>
        </p:nvSpPr>
        <p:spPr/>
        <p:txBody>
          <a:bodyPr/>
          <a:lstStyle/>
          <a:p>
            <a:pPr>
              <a:defRPr/>
            </a:pPr>
            <a:fld id="{17732BDB-394A-3642-84E7-F6F07D75981A}" type="slidenum">
              <a:rPr lang="en-US" smtClean="0"/>
              <a:pPr>
                <a:defRPr/>
              </a:pPr>
              <a:t>67</a:t>
            </a:fld>
            <a:endParaRPr lang="en-US"/>
          </a:p>
        </p:txBody>
      </p:sp>
      <p:sp>
        <p:nvSpPr>
          <p:cNvPr id="81923" name="Picture 4" descr="intact_all4_good.pdf"/>
          <p:cNvSpPr>
            <a:spLocks noChangeAspect="1"/>
          </p:cNvSpPr>
          <p:nvPr/>
        </p:nvSpPr>
        <p:spPr bwMode="auto">
          <a:xfrm>
            <a:off x="1849438" y="868363"/>
            <a:ext cx="5883275" cy="525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1924" name="TextBox 5"/>
          <p:cNvSpPr txBox="1">
            <a:spLocks noChangeArrowheads="1"/>
          </p:cNvSpPr>
          <p:nvPr/>
        </p:nvSpPr>
        <p:spPr bwMode="auto">
          <a:xfrm>
            <a:off x="144463" y="852488"/>
            <a:ext cx="2909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Yeast: p-value 4.26E-32</a:t>
            </a:r>
          </a:p>
        </p:txBody>
      </p:sp>
      <p:sp>
        <p:nvSpPr>
          <p:cNvPr id="81925" name="TextBox 6"/>
          <p:cNvSpPr txBox="1">
            <a:spLocks noChangeArrowheads="1"/>
          </p:cNvSpPr>
          <p:nvPr/>
        </p:nvSpPr>
        <p:spPr bwMode="auto">
          <a:xfrm>
            <a:off x="0" y="3786188"/>
            <a:ext cx="2909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Human: p-value 1.06E-39</a:t>
            </a:r>
          </a:p>
        </p:txBody>
      </p:sp>
      <p:sp>
        <p:nvSpPr>
          <p:cNvPr id="81926" name="TextBox 7"/>
          <p:cNvSpPr txBox="1">
            <a:spLocks noChangeArrowheads="1"/>
          </p:cNvSpPr>
          <p:nvPr/>
        </p:nvSpPr>
        <p:spPr bwMode="auto">
          <a:xfrm>
            <a:off x="6759575" y="790575"/>
            <a:ext cx="2449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Fly: p-value 4.40E-20</a:t>
            </a:r>
          </a:p>
        </p:txBody>
      </p:sp>
      <p:sp>
        <p:nvSpPr>
          <p:cNvPr id="81927" name="TextBox 8"/>
          <p:cNvSpPr txBox="1">
            <a:spLocks noChangeArrowheads="1"/>
          </p:cNvSpPr>
          <p:nvPr/>
        </p:nvSpPr>
        <p:spPr bwMode="auto">
          <a:xfrm>
            <a:off x="6911975" y="3514725"/>
            <a:ext cx="24495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cs typeface="Arial" charset="0"/>
              </a:rPr>
              <a:t>Worm: p-value 3.63E-15</a:t>
            </a: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2725" y="4023989"/>
            <a:ext cx="3206606" cy="2074863"/>
          </a:xfrm>
          <a:prstGeom prst="rect">
            <a:avLst/>
          </a:prstGeom>
        </p:spPr>
      </p:pic>
      <p:sp>
        <p:nvSpPr>
          <p:cNvPr id="82945" name="Picture 4"/>
          <p:cNvSpPr>
            <a:spLocks noChangeAspect="1"/>
          </p:cNvSpPr>
          <p:nvPr/>
        </p:nvSpPr>
        <p:spPr bwMode="auto">
          <a:xfrm>
            <a:off x="4735513" y="3963988"/>
            <a:ext cx="33448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2946" name="Picture 4"/>
          <p:cNvSpPr>
            <a:spLocks noChangeAspect="1"/>
          </p:cNvSpPr>
          <p:nvPr/>
        </p:nvSpPr>
        <p:spPr bwMode="auto">
          <a:xfrm>
            <a:off x="1317625" y="3986213"/>
            <a:ext cx="34178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2947" name="Title 1"/>
          <p:cNvSpPr>
            <a:spLocks noGrp="1"/>
          </p:cNvSpPr>
          <p:nvPr>
            <p:ph type="title"/>
          </p:nvPr>
        </p:nvSpPr>
        <p:spPr/>
        <p:txBody>
          <a:bodyPr/>
          <a:lstStyle/>
          <a:p>
            <a:r>
              <a:rPr lang="en-US">
                <a:latin typeface="Arial" charset="0"/>
              </a:rPr>
              <a:t>Conclusions</a:t>
            </a:r>
          </a:p>
        </p:txBody>
      </p:sp>
      <p:sp>
        <p:nvSpPr>
          <p:cNvPr id="3" name="Content Placeholder 2"/>
          <p:cNvSpPr>
            <a:spLocks noGrp="1"/>
          </p:cNvSpPr>
          <p:nvPr>
            <p:ph idx="1"/>
          </p:nvPr>
        </p:nvSpPr>
        <p:spPr/>
        <p:txBody>
          <a:bodyPr/>
          <a:lstStyle/>
          <a:p>
            <a:r>
              <a:rPr lang="en-US" sz="2400">
                <a:solidFill>
                  <a:srgbClr val="FF0000"/>
                </a:solidFill>
                <a:latin typeface="Arial" charset="0"/>
              </a:rPr>
              <a:t>Different from social networks, molecules work together with different interaction patterns; groups of molecules working together may have different sizes.</a:t>
            </a:r>
          </a:p>
          <a:p>
            <a:endParaRPr lang="en-US">
              <a:latin typeface="Arial" charset="0"/>
            </a:endParaRPr>
          </a:p>
          <a:p>
            <a:r>
              <a:rPr lang="en-US">
                <a:solidFill>
                  <a:srgbClr val="0000FF"/>
                </a:solidFill>
                <a:latin typeface="Arial" charset="0"/>
              </a:rPr>
              <a:t>Block modeling </a:t>
            </a:r>
          </a:p>
          <a:p>
            <a:r>
              <a:rPr lang="en-US">
                <a:solidFill>
                  <a:srgbClr val="0000FF"/>
                </a:solidFill>
                <a:latin typeface="Arial" charset="0"/>
              </a:rPr>
              <a:t>Interaction pattern</a:t>
            </a:r>
            <a:endParaRPr lang="en-US">
              <a:latin typeface="Arial" charset="0"/>
            </a:endParaRPr>
          </a:p>
          <a:p>
            <a:r>
              <a:rPr lang="en-US">
                <a:solidFill>
                  <a:srgbClr val="0000FF"/>
                </a:solidFill>
                <a:latin typeface="Arial" charset="0"/>
              </a:rPr>
              <a:t>SGPG, SLCP2 and GLCP2</a:t>
            </a:r>
          </a:p>
          <a:p>
            <a:endParaRPr lang="en-US">
              <a:latin typeface="Arial" charset="0"/>
            </a:endParaRP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E8E25706-5E09-1C46-8D6E-28503ADCE84C}" type="slidenum">
              <a:rPr lang="en-US" smtClean="0"/>
              <a:pPr>
                <a:defRPr/>
              </a:pPr>
              <a:t>68</a:t>
            </a:fld>
            <a:endParaRPr lang="en-US"/>
          </a:p>
        </p:txBody>
      </p:sp>
      <p:pic>
        <p:nvPicPr>
          <p:cNvPr id="5" name="Picture 4"/>
          <p:cNvPicPr>
            <a:picLocks noChangeAspect="1"/>
          </p:cNvPicPr>
          <p:nvPr/>
        </p:nvPicPr>
        <p:blipFill>
          <a:blip r:embed="rId3"/>
          <a:stretch>
            <a:fillRect/>
          </a:stretch>
        </p:blipFill>
        <p:spPr>
          <a:xfrm>
            <a:off x="5301700" y="3999829"/>
            <a:ext cx="3273894" cy="2135149"/>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rPr>
              <a:t>Conclusions</a:t>
            </a:r>
          </a:p>
        </p:txBody>
      </p:sp>
      <p:sp>
        <p:nvSpPr>
          <p:cNvPr id="3" name="Content Placeholder 2"/>
          <p:cNvSpPr>
            <a:spLocks noGrp="1"/>
          </p:cNvSpPr>
          <p:nvPr>
            <p:ph idx="1"/>
          </p:nvPr>
        </p:nvSpPr>
        <p:spPr/>
        <p:txBody>
          <a:bodyPr/>
          <a:lstStyle/>
          <a:p>
            <a:r>
              <a:rPr lang="en-US">
                <a:solidFill>
                  <a:srgbClr val="FF0000"/>
                </a:solidFill>
                <a:latin typeface="Arial" charset="0"/>
              </a:rPr>
              <a:t>Degree heterogeneity.</a:t>
            </a:r>
          </a:p>
          <a:p>
            <a:endParaRPr lang="en-US">
              <a:latin typeface="Arial" charset="0"/>
            </a:endParaRPr>
          </a:p>
          <a:p>
            <a:r>
              <a:rPr lang="en-US">
                <a:solidFill>
                  <a:srgbClr val="0000FF"/>
                </a:solidFill>
                <a:latin typeface="Arial" charset="0"/>
              </a:rPr>
              <a:t>FLCD</a:t>
            </a:r>
          </a:p>
          <a:p>
            <a:endParaRPr lang="en-US">
              <a:solidFill>
                <a:srgbClr val="0000FF"/>
              </a:solidFill>
              <a:latin typeface="Arial" charset="0"/>
            </a:endParaRPr>
          </a:p>
          <a:p>
            <a:r>
              <a:rPr lang="en-US">
                <a:solidFill>
                  <a:srgbClr val="0000FF"/>
                </a:solidFill>
                <a:latin typeface="Arial" charset="0"/>
              </a:rPr>
              <a:t>Modules (well separated and cohesive) </a:t>
            </a: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D12858F5-EFB9-5D44-87B3-1D4CCF9AD032}" type="slidenum">
              <a:rPr lang="en-US" smtClean="0"/>
              <a:pPr>
                <a:defRPr/>
              </a:pPr>
              <a:t>69</a:t>
            </a:fld>
            <a:endParaRPr lang="en-US"/>
          </a:p>
        </p:txBody>
      </p:sp>
      <p:pic>
        <p:nvPicPr>
          <p:cNvPr id="83972" name="Picture 7" descr="section4_fig4.pdf"/>
          <p:cNvPicPr>
            <a:picLocks noChangeAspect="1"/>
          </p:cNvPicPr>
          <p:nvPr/>
        </p:nvPicPr>
        <p:blipFill>
          <a:blip r:embed="rId2">
            <a:extLst>
              <a:ext uri="{28A0092B-C50C-407E-A947-70E740481C1C}">
                <a14:useLocalDpi xmlns:a14="http://schemas.microsoft.com/office/drawing/2010/main" val="0"/>
              </a:ext>
            </a:extLst>
          </a:blip>
          <a:srcRect l="2950" t="5859" r="2699" b="71169"/>
          <a:stretch>
            <a:fillRect/>
          </a:stretch>
        </p:blipFill>
        <p:spPr bwMode="auto">
          <a:xfrm>
            <a:off x="681038" y="3384550"/>
            <a:ext cx="749617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p:cNvSpPr/>
          <p:nvPr/>
        </p:nvSpPr>
        <p:spPr>
          <a:xfrm>
            <a:off x="2011363" y="4330700"/>
            <a:ext cx="2509837" cy="1417638"/>
          </a:xfrm>
          <a:custGeom>
            <a:avLst/>
            <a:gdLst>
              <a:gd name="connsiteX0" fmla="*/ 2815987 w 2891861"/>
              <a:gd name="connsiteY0" fmla="*/ 716477 h 1793409"/>
              <a:gd name="connsiteX1" fmla="*/ 1899578 w 2891861"/>
              <a:gd name="connsiteY1" fmla="*/ 121702 h 1793409"/>
              <a:gd name="connsiteX2" fmla="*/ 404383 w 2891861"/>
              <a:gd name="connsiteY2" fmla="*/ 9177 h 1793409"/>
              <a:gd name="connsiteX3" fmla="*/ 98913 w 2891861"/>
              <a:gd name="connsiteY3" fmla="*/ 266377 h 1793409"/>
              <a:gd name="connsiteX4" fmla="*/ 2449 w 2891861"/>
              <a:gd name="connsiteY4" fmla="*/ 1295178 h 1793409"/>
              <a:gd name="connsiteX5" fmla="*/ 179300 w 2891861"/>
              <a:gd name="connsiteY5" fmla="*/ 1729203 h 1793409"/>
              <a:gd name="connsiteX6" fmla="*/ 1385102 w 2891861"/>
              <a:gd name="connsiteY6" fmla="*/ 1761353 h 1793409"/>
              <a:gd name="connsiteX7" fmla="*/ 2462285 w 2891861"/>
              <a:gd name="connsiteY7" fmla="*/ 1439853 h 1793409"/>
              <a:gd name="connsiteX8" fmla="*/ 2880297 w 2891861"/>
              <a:gd name="connsiteY8" fmla="*/ 1037978 h 1793409"/>
              <a:gd name="connsiteX9" fmla="*/ 2783833 w 2891861"/>
              <a:gd name="connsiteY9" fmla="*/ 668252 h 179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861" h="1793409">
                <a:moveTo>
                  <a:pt x="2815987" y="716477"/>
                </a:moveTo>
                <a:cubicBezTo>
                  <a:pt x="2558749" y="478031"/>
                  <a:pt x="2301512" y="239585"/>
                  <a:pt x="1899578" y="121702"/>
                </a:cubicBezTo>
                <a:cubicBezTo>
                  <a:pt x="1497644" y="3819"/>
                  <a:pt x="704494" y="-14936"/>
                  <a:pt x="404383" y="9177"/>
                </a:cubicBezTo>
                <a:cubicBezTo>
                  <a:pt x="104272" y="33289"/>
                  <a:pt x="165902" y="52044"/>
                  <a:pt x="98913" y="266377"/>
                </a:cubicBezTo>
                <a:cubicBezTo>
                  <a:pt x="31924" y="480710"/>
                  <a:pt x="-10949" y="1051374"/>
                  <a:pt x="2449" y="1295178"/>
                </a:cubicBezTo>
                <a:cubicBezTo>
                  <a:pt x="15847" y="1538982"/>
                  <a:pt x="-51142" y="1651507"/>
                  <a:pt x="179300" y="1729203"/>
                </a:cubicBezTo>
                <a:cubicBezTo>
                  <a:pt x="409742" y="1806899"/>
                  <a:pt x="1004604" y="1809578"/>
                  <a:pt x="1385102" y="1761353"/>
                </a:cubicBezTo>
                <a:cubicBezTo>
                  <a:pt x="1765600" y="1713128"/>
                  <a:pt x="2213086" y="1560415"/>
                  <a:pt x="2462285" y="1439853"/>
                </a:cubicBezTo>
                <a:cubicBezTo>
                  <a:pt x="2711484" y="1319291"/>
                  <a:pt x="2826706" y="1166578"/>
                  <a:pt x="2880297" y="1037978"/>
                </a:cubicBezTo>
                <a:cubicBezTo>
                  <a:pt x="2933888" y="909378"/>
                  <a:pt x="2783833" y="668252"/>
                  <a:pt x="2783833" y="668252"/>
                </a:cubicBezTo>
              </a:path>
            </a:pathLst>
          </a:custGeom>
          <a:solidFill>
            <a:srgbClr val="3366FF">
              <a:alpha val="20000"/>
            </a:srgbClr>
          </a:solidFill>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 name="Freeform 6"/>
          <p:cNvSpPr/>
          <p:nvPr/>
        </p:nvSpPr>
        <p:spPr>
          <a:xfrm>
            <a:off x="4706938" y="3419475"/>
            <a:ext cx="2752725" cy="2336800"/>
          </a:xfrm>
          <a:custGeom>
            <a:avLst/>
            <a:gdLst>
              <a:gd name="connsiteX0" fmla="*/ 2151358 w 3174119"/>
              <a:gd name="connsiteY0" fmla="*/ 7607 h 2956591"/>
              <a:gd name="connsiteX1" fmla="*/ 1154561 w 3174119"/>
              <a:gd name="connsiteY1" fmla="*/ 361257 h 2956591"/>
              <a:gd name="connsiteX2" fmla="*/ 398925 w 3174119"/>
              <a:gd name="connsiteY2" fmla="*/ 939957 h 2956591"/>
              <a:gd name="connsiteX3" fmla="*/ 45223 w 3174119"/>
              <a:gd name="connsiteY3" fmla="*/ 1743707 h 2956591"/>
              <a:gd name="connsiteX4" fmla="*/ 45223 w 3174119"/>
              <a:gd name="connsiteY4" fmla="*/ 2145583 h 2956591"/>
              <a:gd name="connsiteX5" fmla="*/ 415003 w 3174119"/>
              <a:gd name="connsiteY5" fmla="*/ 2579608 h 2956591"/>
              <a:gd name="connsiteX6" fmla="*/ 1106329 w 3174119"/>
              <a:gd name="connsiteY6" fmla="*/ 2917183 h 2956591"/>
              <a:gd name="connsiteX7" fmla="*/ 1974507 w 3174119"/>
              <a:gd name="connsiteY7" fmla="*/ 2885033 h 2956591"/>
              <a:gd name="connsiteX8" fmla="*/ 2569369 w 3174119"/>
              <a:gd name="connsiteY8" fmla="*/ 2338483 h 2956591"/>
              <a:gd name="connsiteX9" fmla="*/ 3003458 w 3174119"/>
              <a:gd name="connsiteY9" fmla="*/ 1888382 h 2956591"/>
              <a:gd name="connsiteX10" fmla="*/ 3164232 w 3174119"/>
              <a:gd name="connsiteY10" fmla="*/ 1438282 h 2956591"/>
              <a:gd name="connsiteX11" fmla="*/ 2746220 w 3174119"/>
              <a:gd name="connsiteY11" fmla="*/ 538082 h 2956591"/>
              <a:gd name="connsiteX12" fmla="*/ 2456828 w 3174119"/>
              <a:gd name="connsiteY12" fmla="*/ 152282 h 2956591"/>
              <a:gd name="connsiteX13" fmla="*/ 2151358 w 3174119"/>
              <a:gd name="connsiteY13" fmla="*/ 7607 h 295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4119" h="2956591">
                <a:moveTo>
                  <a:pt x="2151358" y="7607"/>
                </a:moveTo>
                <a:cubicBezTo>
                  <a:pt x="1934314" y="42436"/>
                  <a:pt x="1446633" y="205865"/>
                  <a:pt x="1154561" y="361257"/>
                </a:cubicBezTo>
                <a:cubicBezTo>
                  <a:pt x="862489" y="516649"/>
                  <a:pt x="583815" y="709549"/>
                  <a:pt x="398925" y="939957"/>
                </a:cubicBezTo>
                <a:cubicBezTo>
                  <a:pt x="214035" y="1170365"/>
                  <a:pt x="104173" y="1542769"/>
                  <a:pt x="45223" y="1743707"/>
                </a:cubicBezTo>
                <a:cubicBezTo>
                  <a:pt x="-13727" y="1944645"/>
                  <a:pt x="-16407" y="2006266"/>
                  <a:pt x="45223" y="2145583"/>
                </a:cubicBezTo>
                <a:cubicBezTo>
                  <a:pt x="106853" y="2284900"/>
                  <a:pt x="238152" y="2451008"/>
                  <a:pt x="415003" y="2579608"/>
                </a:cubicBezTo>
                <a:cubicBezTo>
                  <a:pt x="591854" y="2708208"/>
                  <a:pt x="846412" y="2866279"/>
                  <a:pt x="1106329" y="2917183"/>
                </a:cubicBezTo>
                <a:cubicBezTo>
                  <a:pt x="1366246" y="2968087"/>
                  <a:pt x="1730667" y="2981483"/>
                  <a:pt x="1974507" y="2885033"/>
                </a:cubicBezTo>
                <a:cubicBezTo>
                  <a:pt x="2218347" y="2788583"/>
                  <a:pt x="2397877" y="2504591"/>
                  <a:pt x="2569369" y="2338483"/>
                </a:cubicBezTo>
                <a:cubicBezTo>
                  <a:pt x="2740861" y="2172375"/>
                  <a:pt x="2904314" y="2038415"/>
                  <a:pt x="3003458" y="1888382"/>
                </a:cubicBezTo>
                <a:cubicBezTo>
                  <a:pt x="3102602" y="1738349"/>
                  <a:pt x="3207105" y="1663332"/>
                  <a:pt x="3164232" y="1438282"/>
                </a:cubicBezTo>
                <a:cubicBezTo>
                  <a:pt x="3121359" y="1213232"/>
                  <a:pt x="2864121" y="752415"/>
                  <a:pt x="2746220" y="538082"/>
                </a:cubicBezTo>
                <a:cubicBezTo>
                  <a:pt x="2628319" y="323749"/>
                  <a:pt x="2555972" y="240695"/>
                  <a:pt x="2456828" y="152282"/>
                </a:cubicBezTo>
                <a:cubicBezTo>
                  <a:pt x="2357684" y="63869"/>
                  <a:pt x="2368402" y="-27222"/>
                  <a:pt x="2151358" y="7607"/>
                </a:cubicBezTo>
                <a:close/>
              </a:path>
            </a:pathLst>
          </a:custGeom>
          <a:solidFill>
            <a:srgbClr val="3AAD3C">
              <a:alpha val="20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atin typeface="Arial" charset="0"/>
              </a:rPr>
              <a:t>Community Detection by Modularity</a:t>
            </a:r>
          </a:p>
        </p:txBody>
      </p:sp>
      <p:sp>
        <p:nvSpPr>
          <p:cNvPr id="3" name="Content Placeholder 2"/>
          <p:cNvSpPr>
            <a:spLocks noGrp="1"/>
          </p:cNvSpPr>
          <p:nvPr>
            <p:ph idx="1"/>
          </p:nvPr>
        </p:nvSpPr>
        <p:spPr/>
        <p:txBody>
          <a:bodyPr/>
          <a:lstStyle/>
          <a:p>
            <a:pPr>
              <a:defRPr/>
            </a:pPr>
            <a:r>
              <a:rPr lang="en-US" dirty="0" smtClean="0"/>
              <a:t>For identifying </a:t>
            </a:r>
            <a:r>
              <a:rPr lang="en-US" i="1" dirty="0" smtClean="0"/>
              <a:t>k</a:t>
            </a:r>
            <a:r>
              <a:rPr lang="en-US" dirty="0" smtClean="0"/>
              <a:t> non-overlapping communities, we can maximize the corresponding modularity.</a:t>
            </a:r>
          </a:p>
          <a:p>
            <a:pPr>
              <a:defRPr/>
            </a:pPr>
            <a:endParaRPr lang="en-US" dirty="0" smtClean="0"/>
          </a:p>
          <a:p>
            <a:pPr>
              <a:defRPr/>
            </a:pPr>
            <a:endParaRPr lang="en-US" dirty="0"/>
          </a:p>
          <a:p>
            <a:pPr>
              <a:defRPr/>
            </a:pPr>
            <a:r>
              <a:rPr lang="en-US" dirty="0" smtClean="0"/>
              <a:t>Underlying assumption: </a:t>
            </a:r>
            <a:r>
              <a:rPr lang="en-US" dirty="0"/>
              <a:t>nodes in the same module are connected as dense as possible but rarely connect with the rest of the network. </a:t>
            </a:r>
          </a:p>
          <a:p>
            <a:pPr>
              <a:defRPr/>
            </a:pPr>
            <a:endParaRPr lang="en-US" dirty="0" smtClean="0"/>
          </a:p>
          <a:p>
            <a:pPr marL="0" indent="0">
              <a:buFont typeface="Arial" charset="0"/>
              <a:buNone/>
              <a:defRPr/>
            </a:pPr>
            <a:endParaRPr lang="en-US" dirty="0" smtClean="0"/>
          </a:p>
          <a:p>
            <a:pPr>
              <a:defRPr/>
            </a:pPr>
            <a:endParaRPr lang="en-US" dirty="0"/>
          </a:p>
        </p:txBody>
      </p:sp>
      <p:sp>
        <p:nvSpPr>
          <p:cNvPr id="4" name="Slide Number Placeholder 3"/>
          <p:cNvSpPr>
            <a:spLocks noGrp="1"/>
          </p:cNvSpPr>
          <p:nvPr>
            <p:ph type="sldNum" sz="quarter" idx="12"/>
          </p:nvPr>
        </p:nvSpPr>
        <p:spPr/>
        <p:txBody>
          <a:bodyPr/>
          <a:lstStyle/>
          <a:p>
            <a:pPr>
              <a:defRPr/>
            </a:pPr>
            <a:fld id="{F149DA0C-A17D-C148-B4BB-7F2881DF5EA9}" type="slidenum">
              <a:rPr lang="en-US" smtClean="0"/>
              <a:pPr>
                <a:defRPr/>
              </a:pPr>
              <a:t>7</a:t>
            </a:fld>
            <a:endParaRPr lang="en-US"/>
          </a:p>
        </p:txBody>
      </p:sp>
      <p:graphicFrame>
        <p:nvGraphicFramePr>
          <p:cNvPr id="20484" name="Object 4"/>
          <p:cNvGraphicFramePr>
            <a:graphicFrameLocks noChangeAspect="1"/>
          </p:cNvGraphicFramePr>
          <p:nvPr/>
        </p:nvGraphicFramePr>
        <p:xfrm>
          <a:off x="2187575" y="1733550"/>
          <a:ext cx="4124325" cy="1255713"/>
        </p:xfrm>
        <a:graphic>
          <a:graphicData uri="http://schemas.openxmlformats.org/presentationml/2006/ole">
            <mc:AlternateContent xmlns:mc="http://schemas.openxmlformats.org/markup-compatibility/2006">
              <mc:Choice xmlns:v="urn:schemas-microsoft-com:vml" Requires="v">
                <p:oleObj spid="_x0000_s20505" name="Equation" r:id="rId3" imgW="1587500" imgH="482600" progId="Equation.3">
                  <p:embed/>
                </p:oleObj>
              </mc:Choice>
              <mc:Fallback>
                <p:oleObj name="Equation" r:id="rId3" imgW="15875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5" y="1733550"/>
                        <a:ext cx="41243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10" name="Picture 9" descr="img1.pdf"/>
          <p:cNvPicPr>
            <a:picLocks noChangeAspect="1"/>
          </p:cNvPicPr>
          <p:nvPr/>
        </p:nvPicPr>
        <p:blipFill>
          <a:blip r:embed="rId5">
            <a:extLst>
              <a:ext uri="{28A0092B-C50C-407E-A947-70E740481C1C}">
                <a14:useLocalDpi xmlns:a14="http://schemas.microsoft.com/office/drawing/2010/main" val="0"/>
              </a:ext>
            </a:extLst>
          </a:blip>
          <a:srcRect l="22565" t="7765" r="36942" b="80289"/>
          <a:stretch>
            <a:fillRect/>
          </a:stretch>
        </p:blipFill>
        <p:spPr bwMode="auto">
          <a:xfrm>
            <a:off x="5594350" y="4692650"/>
            <a:ext cx="1524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5399088" y="4638675"/>
            <a:ext cx="1914525" cy="6778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ectangle 1"/>
          <p:cNvSpPr/>
          <p:nvPr/>
        </p:nvSpPr>
        <p:spPr>
          <a:xfrm>
            <a:off x="4762500" y="5438775"/>
            <a:ext cx="3517900" cy="584200"/>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sz="32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cs typeface="Arial"/>
              </a:rPr>
              <a:t>Image graph</a:t>
            </a:r>
          </a:p>
        </p:txBody>
      </p:sp>
      <p:grpSp>
        <p:nvGrpSpPr>
          <p:cNvPr id="13" name="Group 4"/>
          <p:cNvGrpSpPr>
            <a:grpSpLocks/>
          </p:cNvGrpSpPr>
          <p:nvPr/>
        </p:nvGrpSpPr>
        <p:grpSpPr bwMode="auto">
          <a:xfrm>
            <a:off x="1884446" y="4178298"/>
            <a:ext cx="2184864" cy="1934209"/>
            <a:chOff x="2581509" y="483200"/>
            <a:chExt cx="3106097" cy="2623090"/>
          </a:xfrm>
        </p:grpSpPr>
        <p:sp>
          <p:nvSpPr>
            <p:cNvPr id="14" name="Chord 13"/>
            <p:cNvSpPr/>
            <p:nvPr/>
          </p:nvSpPr>
          <p:spPr>
            <a:xfrm>
              <a:off x="3147605" y="483200"/>
              <a:ext cx="2498741" cy="2623090"/>
            </a:xfrm>
            <a:prstGeom prst="chord">
              <a:avLst>
                <a:gd name="adj1" fmla="val 16096694"/>
                <a:gd name="adj2" fmla="val 547554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Chord 14"/>
            <p:cNvSpPr/>
            <p:nvPr/>
          </p:nvSpPr>
          <p:spPr>
            <a:xfrm>
              <a:off x="2581509" y="483200"/>
              <a:ext cx="2498741" cy="2623090"/>
            </a:xfrm>
            <a:prstGeom prst="chord">
              <a:avLst>
                <a:gd name="adj1" fmla="val 5327490"/>
                <a:gd name="adj2" fmla="val 1620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6" name="Picture 7" descr="Modularity.pdf"/>
            <p:cNvPicPr>
              <a:picLocks noChangeAspect="1"/>
            </p:cNvPicPr>
            <p:nvPr/>
          </p:nvPicPr>
          <p:blipFill>
            <a:blip r:embed="rId6">
              <a:extLst>
                <a:ext uri="{28A0092B-C50C-407E-A947-70E740481C1C}">
                  <a14:useLocalDpi xmlns:a14="http://schemas.microsoft.com/office/drawing/2010/main" val="0"/>
                </a:ext>
              </a:extLst>
            </a:blip>
            <a:srcRect l="13046" t="7851" r="28860" b="55913"/>
            <a:stretch>
              <a:fillRect/>
            </a:stretch>
          </p:blipFill>
          <p:spPr bwMode="auto">
            <a:xfrm>
              <a:off x="2609120" y="538424"/>
              <a:ext cx="3078486" cy="248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Arial" charset="0"/>
              </a:rPr>
              <a:t>Conclusions</a:t>
            </a:r>
          </a:p>
        </p:txBody>
      </p:sp>
      <p:sp>
        <p:nvSpPr>
          <p:cNvPr id="3" name="Content Placeholder 2"/>
          <p:cNvSpPr>
            <a:spLocks noGrp="1"/>
          </p:cNvSpPr>
          <p:nvPr>
            <p:ph idx="1"/>
          </p:nvPr>
        </p:nvSpPr>
        <p:spPr/>
        <p:txBody>
          <a:bodyPr/>
          <a:lstStyle/>
          <a:p>
            <a:r>
              <a:rPr lang="en-US">
                <a:solidFill>
                  <a:srgbClr val="FF0000"/>
                </a:solidFill>
                <a:latin typeface="Arial" charset="0"/>
              </a:rPr>
              <a:t>Biological interactions in the biological networks generated by high-throughput experiments are very noisy.</a:t>
            </a:r>
          </a:p>
          <a:p>
            <a:r>
              <a:rPr lang="en-US">
                <a:solidFill>
                  <a:srgbClr val="FF0000"/>
                </a:solidFill>
                <a:latin typeface="Arial" charset="0"/>
              </a:rPr>
              <a:t>Integration of different data sources. </a:t>
            </a:r>
          </a:p>
          <a:p>
            <a:endParaRPr lang="en-US">
              <a:solidFill>
                <a:srgbClr val="FF0000"/>
              </a:solidFill>
              <a:latin typeface="Arial" charset="0"/>
            </a:endParaRPr>
          </a:p>
          <a:p>
            <a:r>
              <a:rPr lang="en-US">
                <a:solidFill>
                  <a:srgbClr val="0000FF"/>
                </a:solidFill>
                <a:latin typeface="Arial" charset="0"/>
              </a:rPr>
              <a:t>ClusterM</a:t>
            </a:r>
          </a:p>
          <a:p>
            <a:r>
              <a:rPr lang="en-US">
                <a:solidFill>
                  <a:srgbClr val="0000FF"/>
                </a:solidFill>
                <a:latin typeface="Arial" charset="0"/>
              </a:rPr>
              <a:t>Borrow strength across networks</a:t>
            </a:r>
          </a:p>
          <a:p>
            <a:endParaRPr lang="en-US">
              <a:latin typeface="Arial" charset="0"/>
            </a:endParaRPr>
          </a:p>
          <a:p>
            <a:endParaRPr lang="en-US">
              <a:latin typeface="Arial" charset="0"/>
            </a:endParaRPr>
          </a:p>
        </p:txBody>
      </p:sp>
      <p:sp>
        <p:nvSpPr>
          <p:cNvPr id="4" name="Slide Number Placeholder 3"/>
          <p:cNvSpPr>
            <a:spLocks noGrp="1"/>
          </p:cNvSpPr>
          <p:nvPr>
            <p:ph type="sldNum" sz="quarter" idx="12"/>
          </p:nvPr>
        </p:nvSpPr>
        <p:spPr/>
        <p:txBody>
          <a:bodyPr/>
          <a:lstStyle/>
          <a:p>
            <a:pPr>
              <a:defRPr/>
            </a:pPr>
            <a:fld id="{594482D4-ADFE-4A4C-B7F4-A3D209A50478}" type="slidenum">
              <a:rPr lang="en-US" smtClean="0"/>
              <a:pPr>
                <a:defRPr/>
              </a:pPr>
              <a:t>70</a:t>
            </a:fld>
            <a:endParaRPr lang="en-US"/>
          </a:p>
        </p:txBody>
      </p:sp>
      <p:sp>
        <p:nvSpPr>
          <p:cNvPr id="84996" name="Picture 4" descr="intact_all4_good.pdf"/>
          <p:cNvSpPr>
            <a:spLocks noChangeAspect="1"/>
          </p:cNvSpPr>
          <p:nvPr/>
        </p:nvSpPr>
        <p:spPr bwMode="auto">
          <a:xfrm>
            <a:off x="6008688" y="3352800"/>
            <a:ext cx="3103562"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 name="Picture 5" descr="intact_all4_good.pdf"/>
          <p:cNvPicPr>
            <a:picLocks noChangeAspect="1"/>
          </p:cNvPicPr>
          <p:nvPr/>
        </p:nvPicPr>
        <p:blipFill rotWithShape="1">
          <a:blip r:embed="rId2">
            <a:extLst>
              <a:ext uri="{28A0092B-C50C-407E-A947-70E740481C1C}">
                <a14:useLocalDpi xmlns:a14="http://schemas.microsoft.com/office/drawing/2010/main" val="0"/>
              </a:ext>
            </a:extLst>
          </a:blip>
          <a:srcRect l="14575" t="4938" r="13531" b="44291"/>
          <a:stretch/>
        </p:blipFill>
        <p:spPr>
          <a:xfrm>
            <a:off x="6008688" y="3260734"/>
            <a:ext cx="3135312" cy="2865429"/>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atin typeface="Arial" charset="0"/>
              </a:rPr>
              <a:t>Future Work</a:t>
            </a:r>
          </a:p>
        </p:txBody>
      </p:sp>
      <p:sp>
        <p:nvSpPr>
          <p:cNvPr id="86018" name="Content Placeholder 2"/>
          <p:cNvSpPr>
            <a:spLocks noGrp="1"/>
          </p:cNvSpPr>
          <p:nvPr>
            <p:ph idx="1"/>
          </p:nvPr>
        </p:nvSpPr>
        <p:spPr/>
        <p:txBody>
          <a:bodyPr/>
          <a:lstStyle/>
          <a:p>
            <a:r>
              <a:rPr lang="en-US">
                <a:latin typeface="Arial" charset="0"/>
              </a:rPr>
              <a:t>Overcoming the degree heterogeneity for block modeling</a:t>
            </a:r>
          </a:p>
          <a:p>
            <a:endParaRPr lang="en-US">
              <a:latin typeface="Arial" charset="0"/>
            </a:endParaRPr>
          </a:p>
          <a:p>
            <a:r>
              <a:rPr lang="en-US">
                <a:latin typeface="Arial" charset="0"/>
              </a:rPr>
              <a:t>Extend ClusterM to consider interaction patterns</a:t>
            </a:r>
          </a:p>
        </p:txBody>
      </p:sp>
      <p:sp>
        <p:nvSpPr>
          <p:cNvPr id="4" name="Slide Number Placeholder 3"/>
          <p:cNvSpPr>
            <a:spLocks noGrp="1"/>
          </p:cNvSpPr>
          <p:nvPr>
            <p:ph type="sldNum" sz="quarter" idx="12"/>
          </p:nvPr>
        </p:nvSpPr>
        <p:spPr/>
        <p:txBody>
          <a:bodyPr/>
          <a:lstStyle/>
          <a:p>
            <a:pPr>
              <a:defRPr/>
            </a:pPr>
            <a:fld id="{CB0820EC-BCE4-0D49-A0B6-6C7D1A5707C9}" type="slidenum">
              <a:rPr lang="en-US" smtClean="0"/>
              <a:pPr>
                <a:defRPr/>
              </a:pPr>
              <a:t>71</a:t>
            </a:fld>
            <a:endParaRPr lang="en-US"/>
          </a:p>
        </p:txBody>
      </p:sp>
      <p:sp>
        <p:nvSpPr>
          <p:cNvPr id="5" name="Rectangle 4"/>
          <p:cNvSpPr/>
          <p:nvPr/>
        </p:nvSpPr>
        <p:spPr>
          <a:xfrm>
            <a:off x="2871788" y="3497263"/>
            <a:ext cx="3400425" cy="923925"/>
          </a:xfrm>
          <a:prstGeom prst="rect">
            <a:avLst/>
          </a:prstGeom>
          <a:noFill/>
        </p:spPr>
        <p:txBody>
          <a:bodyPr wrap="none">
            <a:spAutoFit/>
          </a:bodyPr>
          <a:lstStyle/>
          <a:p>
            <a:pPr algn="ctr">
              <a:defRPr/>
            </a:pP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dirty="0">
                <a:latin typeface="Arial" charset="0"/>
              </a:rPr>
              <a:t>Protein Interaction </a:t>
            </a:r>
            <a:r>
              <a:rPr lang="en-US" dirty="0" smtClean="0">
                <a:latin typeface="Arial" charset="0"/>
              </a:rPr>
              <a:t>Networks</a:t>
            </a:r>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51685FFA-4D94-1A4A-AC70-2556C97ECF31}" type="slidenum">
              <a:rPr lang="en-US" smtClean="0"/>
              <a:pPr>
                <a:defRPr/>
              </a:pPr>
              <a:t>72</a:t>
            </a:fld>
            <a:endParaRPr lang="en-US"/>
          </a:p>
        </p:txBody>
      </p:sp>
      <p:sp>
        <p:nvSpPr>
          <p:cNvPr id="87043" name="Picture 4" descr="Interactions_small.png"/>
          <p:cNvSpPr>
            <a:spLocks noChangeAspect="1"/>
          </p:cNvSpPr>
          <p:nvPr/>
        </p:nvSpPr>
        <p:spPr bwMode="auto">
          <a:xfrm>
            <a:off x="1604963" y="889000"/>
            <a:ext cx="5795962"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Action Button: Beginning 1">
            <a:hlinkClick r:id="rId2" action="ppaction://hlinksldjump" highlightClick="1"/>
          </p:cNvPr>
          <p:cNvSpPr/>
          <p:nvPr/>
        </p:nvSpPr>
        <p:spPr>
          <a:xfrm>
            <a:off x="7781925" y="322263"/>
            <a:ext cx="304800" cy="336550"/>
          </a:xfrm>
          <a:prstGeom prst="actionButtonBeginning">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2"/>
          <p:cNvPicPr>
            <a:picLocks noChangeAspect="1"/>
          </p:cNvPicPr>
          <p:nvPr/>
        </p:nvPicPr>
        <p:blipFill>
          <a:blip r:embed="rId3"/>
          <a:stretch>
            <a:fillRect/>
          </a:stretch>
        </p:blipFill>
        <p:spPr>
          <a:xfrm>
            <a:off x="1916483" y="875345"/>
            <a:ext cx="5626100" cy="5207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dirty="0">
                <a:latin typeface="Arial" charset="0"/>
              </a:rPr>
              <a:t>Gene </a:t>
            </a:r>
            <a:r>
              <a:rPr lang="en-US" dirty="0" smtClean="0">
                <a:latin typeface="Arial" charset="0"/>
              </a:rPr>
              <a:t>Co</a:t>
            </a:r>
            <a:r>
              <a:rPr lang="en-US" dirty="0">
                <a:latin typeface="Arial" charset="0"/>
              </a:rPr>
              <a:t>-expression </a:t>
            </a:r>
            <a:r>
              <a:rPr lang="en-US" dirty="0" smtClean="0">
                <a:latin typeface="Arial" charset="0"/>
              </a:rPr>
              <a:t>Networks</a:t>
            </a:r>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92853278-F595-064B-A310-EDFDD537A49A}" type="slidenum">
              <a:rPr lang="en-US" smtClean="0"/>
              <a:pPr>
                <a:defRPr/>
              </a:pPr>
              <a:t>73</a:t>
            </a:fld>
            <a:endParaRPr lang="en-US"/>
          </a:p>
        </p:txBody>
      </p:sp>
      <p:pic>
        <p:nvPicPr>
          <p:cNvPr id="880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71538"/>
            <a:ext cx="91440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5"/>
          <p:cNvSpPr>
            <a:spLocks noChangeArrowheads="1"/>
          </p:cNvSpPr>
          <p:nvPr/>
        </p:nvSpPr>
        <p:spPr bwMode="auto">
          <a:xfrm>
            <a:off x="114300" y="5549900"/>
            <a:ext cx="8986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latin typeface="Arial" charset="0"/>
                <a:cs typeface="Arial" charset="0"/>
              </a:rPr>
              <a:t>Tamasin N Doig, et al. Coexpression analysis of large cancer datasets provides insight into the cellular phenotypes of the tumour microenvironment. </a:t>
            </a:r>
            <a:r>
              <a:rPr lang="en-US" sz="1200" i="1"/>
              <a:t>BMC Genomics</a:t>
            </a:r>
            <a:r>
              <a:rPr lang="en-US" sz="1200"/>
              <a:t>, </a:t>
            </a:r>
            <a:r>
              <a:rPr lang="en-US" sz="1200" b="1"/>
              <a:t>14</a:t>
            </a:r>
            <a:r>
              <a:rPr lang="en-US" sz="1200"/>
              <a:t>:469, 2013.</a:t>
            </a:r>
            <a:endParaRPr lang="en-US" sz="1200">
              <a:latin typeface="Arial" charset="0"/>
              <a:cs typeface="Arial" charset="0"/>
            </a:endParaRPr>
          </a:p>
          <a:p>
            <a:endParaRPr lang="en-US" sz="1200">
              <a:latin typeface="Arial" charset="0"/>
              <a:cs typeface="Arial" charset="0"/>
            </a:endParaRPr>
          </a:p>
        </p:txBody>
      </p:sp>
      <p:sp>
        <p:nvSpPr>
          <p:cNvPr id="6" name="Action Button: Beginning 5">
            <a:hlinkClick r:id="rId3" action="ppaction://hlinksldjump" highlightClick="1"/>
          </p:cNvPr>
          <p:cNvSpPr/>
          <p:nvPr/>
        </p:nvSpPr>
        <p:spPr>
          <a:xfrm>
            <a:off x="7781925" y="322263"/>
            <a:ext cx="304800" cy="336550"/>
          </a:xfrm>
          <a:prstGeom prst="actionButtonBeginning">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atin typeface="Arial" charset="0"/>
              </a:rPr>
              <a:t>Modularity</a:t>
            </a:r>
          </a:p>
        </p:txBody>
      </p:sp>
      <p:sp>
        <p:nvSpPr>
          <p:cNvPr id="89090" name="Content Placeholder 2"/>
          <p:cNvSpPr>
            <a:spLocks noGrp="1"/>
          </p:cNvSpPr>
          <p:nvPr>
            <p:ph idx="1"/>
          </p:nvPr>
        </p:nvSpPr>
        <p:spPr/>
        <p:txBody>
          <a:bodyPr/>
          <a:lstStyle/>
          <a:p>
            <a:r>
              <a:rPr lang="en-US">
                <a:latin typeface="Arial" charset="0"/>
              </a:rPr>
              <a:t>Matrix </a:t>
            </a:r>
            <a:r>
              <a:rPr lang="en-US" i="1">
                <a:latin typeface="Arial" charset="0"/>
              </a:rPr>
              <a:t>P</a:t>
            </a:r>
          </a:p>
          <a:p>
            <a:pPr lvl="1"/>
            <a:r>
              <a:rPr lang="en-US">
                <a:latin typeface="Arial" charset="0"/>
              </a:rPr>
              <a:t>If</a:t>
            </a:r>
            <a:r>
              <a:rPr lang="en-US" i="1">
                <a:latin typeface="Arial" charset="0"/>
              </a:rPr>
              <a:t> C=V, Q</a:t>
            </a:r>
            <a:r>
              <a:rPr lang="en-US" i="1" baseline="-25000">
                <a:latin typeface="Arial" charset="0"/>
              </a:rPr>
              <a:t>c</a:t>
            </a:r>
            <a:r>
              <a:rPr lang="en-US" i="1">
                <a:latin typeface="Arial" charset="0"/>
              </a:rPr>
              <a:t> = </a:t>
            </a:r>
            <a:r>
              <a:rPr lang="en-US">
                <a:latin typeface="Arial" charset="0"/>
              </a:rPr>
              <a:t>0</a:t>
            </a:r>
          </a:p>
          <a:p>
            <a:pPr lvl="1"/>
            <a:endParaRPr lang="en-US">
              <a:latin typeface="Arial" charset="0"/>
            </a:endParaRPr>
          </a:p>
          <a:p>
            <a:pPr lvl="1"/>
            <a:endParaRPr lang="en-US">
              <a:latin typeface="Arial" charset="0"/>
            </a:endParaRPr>
          </a:p>
          <a:p>
            <a:pPr lvl="1"/>
            <a:r>
              <a:rPr lang="en-US" i="1">
                <a:latin typeface="Arial" charset="0"/>
              </a:rPr>
              <a:t>P</a:t>
            </a:r>
            <a:r>
              <a:rPr lang="en-US">
                <a:latin typeface="Arial" charset="0"/>
              </a:rPr>
              <a:t> is symmetric</a:t>
            </a:r>
          </a:p>
          <a:p>
            <a:pPr lvl="1"/>
            <a:endParaRPr lang="en-US">
              <a:latin typeface="Arial" charset="0"/>
            </a:endParaRPr>
          </a:p>
          <a:p>
            <a:pPr lvl="1"/>
            <a:r>
              <a:rPr lang="en-US">
                <a:latin typeface="Arial" charset="0"/>
              </a:rPr>
              <a:t>Degree distribution is the same as </a:t>
            </a:r>
            <a:r>
              <a:rPr lang="en-US" i="1">
                <a:latin typeface="Arial" charset="0"/>
              </a:rPr>
              <a:t>A</a:t>
            </a:r>
            <a:r>
              <a:rPr lang="en-US">
                <a:latin typeface="Arial" charset="0"/>
              </a:rPr>
              <a:t>.</a:t>
            </a:r>
          </a:p>
          <a:p>
            <a:pPr lvl="1"/>
            <a:endParaRPr lang="en-US">
              <a:latin typeface="Arial" charset="0"/>
            </a:endParaRPr>
          </a:p>
          <a:p>
            <a:pPr lvl="1"/>
            <a:endParaRPr lang="en-US">
              <a:latin typeface="Arial" charset="0"/>
            </a:endParaRPr>
          </a:p>
          <a:p>
            <a:pPr lvl="1"/>
            <a:r>
              <a:rPr lang="en-US">
                <a:latin typeface="Arial" charset="0"/>
              </a:rPr>
              <a:t>Therefore, </a:t>
            </a:r>
          </a:p>
          <a:p>
            <a:pPr lvl="1"/>
            <a:endParaRPr lang="en-US">
              <a:latin typeface="Arial" charset="0"/>
            </a:endParaRPr>
          </a:p>
        </p:txBody>
      </p:sp>
      <p:sp>
        <p:nvSpPr>
          <p:cNvPr id="4" name="Slide Number Placeholder 3"/>
          <p:cNvSpPr>
            <a:spLocks noGrp="1"/>
          </p:cNvSpPr>
          <p:nvPr>
            <p:ph type="sldNum" sz="quarter" idx="12"/>
          </p:nvPr>
        </p:nvSpPr>
        <p:spPr/>
        <p:txBody>
          <a:bodyPr/>
          <a:lstStyle/>
          <a:p>
            <a:pPr>
              <a:defRPr/>
            </a:pPr>
            <a:fld id="{9192AD8B-E813-CC45-9E9D-559F096A1181}" type="slidenum">
              <a:rPr lang="en-US" smtClean="0"/>
              <a:pPr>
                <a:defRPr/>
              </a:pPr>
              <a:t>74</a:t>
            </a:fld>
            <a:endParaRPr lang="en-US"/>
          </a:p>
        </p:txBody>
      </p:sp>
      <p:graphicFrame>
        <p:nvGraphicFramePr>
          <p:cNvPr id="89092" name="Object 4"/>
          <p:cNvGraphicFramePr>
            <a:graphicFrameLocks noChangeAspect="1"/>
          </p:cNvGraphicFramePr>
          <p:nvPr/>
        </p:nvGraphicFramePr>
        <p:xfrm>
          <a:off x="1720850" y="1903413"/>
          <a:ext cx="5229225" cy="906462"/>
        </p:xfrm>
        <a:graphic>
          <a:graphicData uri="http://schemas.openxmlformats.org/presentationml/2006/ole">
            <mc:AlternateContent xmlns:mc="http://schemas.openxmlformats.org/markup-compatibility/2006">
              <mc:Choice xmlns:v="urn:schemas-microsoft-com:vml" Requires="v">
                <p:oleObj spid="_x0000_s89149" name="Equation" r:id="rId3" imgW="2273300" imgH="393700" progId="Equation.3">
                  <p:embed/>
                </p:oleObj>
              </mc:Choice>
              <mc:Fallback>
                <p:oleObj name="Equation" r:id="rId3" imgW="22733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903413"/>
                        <a:ext cx="52292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3" name="Object 5"/>
          <p:cNvGraphicFramePr>
            <a:graphicFrameLocks noChangeAspect="1"/>
          </p:cNvGraphicFramePr>
          <p:nvPr/>
        </p:nvGraphicFramePr>
        <p:xfrm>
          <a:off x="3252788" y="3155950"/>
          <a:ext cx="1082675" cy="527050"/>
        </p:xfrm>
        <a:graphic>
          <a:graphicData uri="http://schemas.openxmlformats.org/presentationml/2006/ole">
            <mc:AlternateContent xmlns:mc="http://schemas.openxmlformats.org/markup-compatibility/2006">
              <mc:Choice xmlns:v="urn:schemas-microsoft-com:vml" Requires="v">
                <p:oleObj spid="_x0000_s89150" name="Equation" r:id="rId5" imgW="469900" imgH="228600" progId="Equation.3">
                  <p:embed/>
                </p:oleObj>
              </mc:Choice>
              <mc:Fallback>
                <p:oleObj name="Equation" r:id="rId5" imgW="4699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2788" y="3155950"/>
                        <a:ext cx="10826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4" name="Object 6"/>
          <p:cNvGraphicFramePr>
            <a:graphicFrameLocks noChangeAspect="1"/>
          </p:cNvGraphicFramePr>
          <p:nvPr/>
        </p:nvGraphicFramePr>
        <p:xfrm>
          <a:off x="3106738" y="4060825"/>
          <a:ext cx="1404937" cy="908050"/>
        </p:xfrm>
        <a:graphic>
          <a:graphicData uri="http://schemas.openxmlformats.org/presentationml/2006/ole">
            <mc:AlternateContent xmlns:mc="http://schemas.openxmlformats.org/markup-compatibility/2006">
              <mc:Choice xmlns:v="urn:schemas-microsoft-com:vml" Requires="v">
                <p:oleObj spid="_x0000_s89151" name="Equation" r:id="rId7" imgW="609600" imgH="393700" progId="Equation.3">
                  <p:embed/>
                </p:oleObj>
              </mc:Choice>
              <mc:Fallback>
                <p:oleObj name="Equation" r:id="rId7" imgW="609600" imgH="393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6738" y="4060825"/>
                        <a:ext cx="14049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5" name="Object 7"/>
          <p:cNvGraphicFramePr>
            <a:graphicFrameLocks noChangeAspect="1"/>
          </p:cNvGraphicFramePr>
          <p:nvPr/>
        </p:nvGraphicFramePr>
        <p:xfrm>
          <a:off x="3121025" y="4941888"/>
          <a:ext cx="1376363" cy="938212"/>
        </p:xfrm>
        <a:graphic>
          <a:graphicData uri="http://schemas.openxmlformats.org/presentationml/2006/ole">
            <mc:AlternateContent xmlns:mc="http://schemas.openxmlformats.org/markup-compatibility/2006">
              <mc:Choice xmlns:v="urn:schemas-microsoft-com:vml" Requires="v">
                <p:oleObj spid="_x0000_s89152" name="Equation" r:id="rId9" imgW="596900" imgH="406400" progId="Equation.3">
                  <p:embed/>
                </p:oleObj>
              </mc:Choice>
              <mc:Fallback>
                <p:oleObj name="Equation" r:id="rId9" imgW="596900" imgH="4064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1025" y="4941888"/>
                        <a:ext cx="1376363"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Action Button: Beginning 1">
            <a:hlinkClick r:id="rId11" action="ppaction://hlinksldjump" highlightClick="1"/>
          </p:cNvPr>
          <p:cNvSpPr/>
          <p:nvPr/>
        </p:nvSpPr>
        <p:spPr>
          <a:xfrm>
            <a:off x="6494463" y="338138"/>
            <a:ext cx="455612" cy="336550"/>
          </a:xfrm>
          <a:prstGeom prst="actionButtonBeginning">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r>
              <a:rPr lang="en-US" dirty="0">
                <a:latin typeface="Arial" charset="0"/>
              </a:rPr>
              <a:t>GO </a:t>
            </a:r>
            <a:r>
              <a:rPr lang="en-US" dirty="0" smtClean="0">
                <a:latin typeface="Arial" charset="0"/>
              </a:rPr>
              <a:t>Consistency</a:t>
            </a:r>
            <a:endParaRPr lang="en-US" dirty="0">
              <a:latin typeface="Arial" charset="0"/>
            </a:endParaRPr>
          </a:p>
        </p:txBody>
      </p:sp>
      <p:sp>
        <p:nvSpPr>
          <p:cNvPr id="4" name="Slide Number Placeholder 3"/>
          <p:cNvSpPr>
            <a:spLocks noGrp="1"/>
          </p:cNvSpPr>
          <p:nvPr>
            <p:ph type="sldNum" sz="quarter" idx="12"/>
          </p:nvPr>
        </p:nvSpPr>
        <p:spPr/>
        <p:txBody>
          <a:bodyPr/>
          <a:lstStyle/>
          <a:p>
            <a:pPr>
              <a:defRPr/>
            </a:pPr>
            <a:fld id="{2EA21C40-4779-5A47-9FC8-EBB121B7CC7C}" type="slidenum">
              <a:rPr lang="en-US" smtClean="0"/>
              <a:pPr>
                <a:defRPr/>
              </a:pPr>
              <a:t>75</a:t>
            </a:fld>
            <a:endParaRPr lang="en-US"/>
          </a:p>
        </p:txBody>
      </p:sp>
      <p:sp>
        <p:nvSpPr>
          <p:cNvPr id="90115" name="Picture 4"/>
          <p:cNvSpPr>
            <a:spLocks noChangeAspect="1"/>
          </p:cNvSpPr>
          <p:nvPr/>
        </p:nvSpPr>
        <p:spPr bwMode="auto">
          <a:xfrm>
            <a:off x="1816100" y="927100"/>
            <a:ext cx="570865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2"/>
          <a:stretch>
            <a:fillRect/>
          </a:stretch>
        </p:blipFill>
        <p:spPr>
          <a:xfrm>
            <a:off x="1823740" y="906475"/>
            <a:ext cx="5702300" cy="5168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a:t>From Modularity to Block </a:t>
            </a:r>
            <a:r>
              <a:rPr lang="en-US" dirty="0" smtClean="0"/>
              <a:t>Modeling</a:t>
            </a:r>
            <a:endParaRPr lang="en-US" dirty="0">
              <a:solidFill>
                <a:schemeClr val="accent2">
                  <a:lumMod val="50000"/>
                </a:schemeClr>
              </a:solidFill>
              <a:ea typeface="+mj-ea"/>
            </a:endParaRPr>
          </a:p>
        </p:txBody>
      </p:sp>
      <p:sp>
        <p:nvSpPr>
          <p:cNvPr id="21506" name="Content Placeholder 2"/>
          <p:cNvSpPr>
            <a:spLocks noGrp="1"/>
          </p:cNvSpPr>
          <p:nvPr>
            <p:ph idx="1"/>
          </p:nvPr>
        </p:nvSpPr>
        <p:spPr>
          <a:xfrm>
            <a:off x="266700" y="925513"/>
            <a:ext cx="8636000" cy="5018087"/>
          </a:xfrm>
        </p:spPr>
        <p:txBody>
          <a:bodyPr/>
          <a:lstStyle/>
          <a:p>
            <a:pPr eaLnBrk="1" hangingPunct="1"/>
            <a:r>
              <a:rPr lang="en-US">
                <a:latin typeface="Tahoma" charset="0"/>
              </a:rPr>
              <a:t>Biological Observation</a:t>
            </a:r>
          </a:p>
          <a:p>
            <a:pPr lvl="1" eaLnBrk="1" hangingPunct="1"/>
            <a:r>
              <a:rPr lang="en-US">
                <a:latin typeface="Tahoma" charset="0"/>
              </a:rPr>
              <a:t>Functional modules in Protein Interaction Network (PIN).</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93D6EF2-EC2C-DD44-96BF-9AF4738E965B}" type="slidenum">
              <a:rPr lang="en-US" sz="2000">
                <a:solidFill>
                  <a:srgbClr val="FFFFFF"/>
                </a:solidFill>
              </a:rPr>
              <a:pPr eaLnBrk="1" fontAlgn="base" hangingPunct="1">
                <a:spcBef>
                  <a:spcPct val="0"/>
                </a:spcBef>
                <a:spcAft>
                  <a:spcPct val="0"/>
                </a:spcAft>
              </a:pPr>
              <a:t>8</a:t>
            </a:fld>
            <a:endParaRPr lang="en-US" sz="2000">
              <a:solidFill>
                <a:srgbClr val="FFFFFF"/>
              </a:solidFill>
            </a:endParaRPr>
          </a:p>
        </p:txBody>
      </p:sp>
      <p:grpSp>
        <p:nvGrpSpPr>
          <p:cNvPr id="21508" name="Group 7"/>
          <p:cNvGrpSpPr>
            <a:grpSpLocks/>
          </p:cNvGrpSpPr>
          <p:nvPr/>
        </p:nvGrpSpPr>
        <p:grpSpPr bwMode="auto">
          <a:xfrm>
            <a:off x="1541463" y="3090863"/>
            <a:ext cx="6318250" cy="2946400"/>
            <a:chOff x="150093" y="1027368"/>
            <a:chExt cx="8536232" cy="4319159"/>
          </a:xfrm>
        </p:grpSpPr>
        <p:sp>
          <p:nvSpPr>
            <p:cNvPr id="9" name="Chord 8"/>
            <p:cNvSpPr/>
            <p:nvPr/>
          </p:nvSpPr>
          <p:spPr>
            <a:xfrm>
              <a:off x="5479875" y="1213539"/>
              <a:ext cx="3206450" cy="4037575"/>
            </a:xfrm>
            <a:prstGeom prst="chord">
              <a:avLst>
                <a:gd name="adj1" fmla="val 16152725"/>
                <a:gd name="adj2" fmla="val 5443899"/>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Chord 9"/>
            <p:cNvSpPr/>
            <p:nvPr/>
          </p:nvSpPr>
          <p:spPr>
            <a:xfrm>
              <a:off x="4690596" y="1213539"/>
              <a:ext cx="3768382" cy="4037575"/>
            </a:xfrm>
            <a:prstGeom prst="chord">
              <a:avLst>
                <a:gd name="adj1" fmla="val 5327490"/>
                <a:gd name="adj2" fmla="val 1620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Chord 10"/>
            <p:cNvSpPr/>
            <p:nvPr/>
          </p:nvSpPr>
          <p:spPr>
            <a:xfrm>
              <a:off x="1046612" y="1213539"/>
              <a:ext cx="3206448" cy="4037575"/>
            </a:xfrm>
            <a:prstGeom prst="chord">
              <a:avLst>
                <a:gd name="adj1" fmla="val 16152725"/>
                <a:gd name="adj2" fmla="val 5443899"/>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Chord 15"/>
            <p:cNvSpPr/>
            <p:nvPr/>
          </p:nvSpPr>
          <p:spPr>
            <a:xfrm>
              <a:off x="328109" y="1213539"/>
              <a:ext cx="3768382" cy="4037575"/>
            </a:xfrm>
            <a:prstGeom prst="chord">
              <a:avLst>
                <a:gd name="adj1" fmla="val 5327490"/>
                <a:gd name="adj2" fmla="val 1620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3" name="Picture 16" descr="mtm.pdf"/>
            <p:cNvPicPr>
              <a:picLocks noChangeAspect="1"/>
            </p:cNvPicPr>
            <p:nvPr/>
          </p:nvPicPr>
          <p:blipFill>
            <a:blip r:embed="rId2">
              <a:extLst>
                <a:ext uri="{28A0092B-C50C-407E-A947-70E740481C1C}">
                  <a14:useLocalDpi xmlns:a14="http://schemas.microsoft.com/office/drawing/2010/main" val="0"/>
                </a:ext>
              </a:extLst>
            </a:blip>
            <a:srcRect l="6795" t="10670" r="24954" b="62556"/>
            <a:stretch>
              <a:fillRect/>
            </a:stretch>
          </p:blipFill>
          <p:spPr bwMode="auto">
            <a:xfrm>
              <a:off x="150093" y="1027368"/>
              <a:ext cx="8507886" cy="431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Box 14"/>
          <p:cNvSpPr txBox="1">
            <a:spLocks noChangeArrowheads="1"/>
          </p:cNvSpPr>
          <p:nvPr/>
        </p:nvSpPr>
        <p:spPr bwMode="auto">
          <a:xfrm>
            <a:off x="2851150" y="2282825"/>
            <a:ext cx="2271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solidFill>
                  <a:srgbClr val="0000FF"/>
                </a:solidFill>
                <a:latin typeface="Tahoma" charset="0"/>
                <a:cs typeface="Tahoma" charset="0"/>
              </a:rPr>
              <a:t>receptors in signal transduction cascades</a:t>
            </a:r>
          </a:p>
        </p:txBody>
      </p:sp>
      <p:sp>
        <p:nvSpPr>
          <p:cNvPr id="18" name="TextBox 17"/>
          <p:cNvSpPr txBox="1">
            <a:spLocks noChangeArrowheads="1"/>
          </p:cNvSpPr>
          <p:nvPr/>
        </p:nvSpPr>
        <p:spPr bwMode="auto">
          <a:xfrm>
            <a:off x="630238" y="3048000"/>
            <a:ext cx="2327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solidFill>
                  <a:srgbClr val="0000FF"/>
                </a:solidFill>
                <a:latin typeface="Tahoma" charset="0"/>
                <a:cs typeface="Tahoma" charset="0"/>
              </a:rPr>
              <a:t>cytoplasmic proteins</a:t>
            </a:r>
          </a:p>
        </p:txBody>
      </p:sp>
      <p:sp>
        <p:nvSpPr>
          <p:cNvPr id="19" name="TextBox 18"/>
          <p:cNvSpPr txBox="1">
            <a:spLocks noChangeArrowheads="1"/>
          </p:cNvSpPr>
          <p:nvPr/>
        </p:nvSpPr>
        <p:spPr bwMode="auto">
          <a:xfrm>
            <a:off x="5430838" y="2670175"/>
            <a:ext cx="22082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solidFill>
                  <a:srgbClr val="0000FF"/>
                </a:solidFill>
                <a:latin typeface="Tahoma" charset="0"/>
                <a:cs typeface="Tahoma" charset="0"/>
              </a:rPr>
              <a:t>extra-cellular ligands</a:t>
            </a:r>
          </a:p>
        </p:txBody>
      </p:sp>
      <p:sp>
        <p:nvSpPr>
          <p:cNvPr id="20" name="Freeform 19"/>
          <p:cNvSpPr/>
          <p:nvPr/>
        </p:nvSpPr>
        <p:spPr>
          <a:xfrm>
            <a:off x="1035050" y="3497263"/>
            <a:ext cx="654050" cy="1004887"/>
          </a:xfrm>
          <a:custGeom>
            <a:avLst/>
            <a:gdLst>
              <a:gd name="connsiteX0" fmla="*/ 653414 w 653414"/>
              <a:gd name="connsiteY0" fmla="*/ 1004886 h 1004886"/>
              <a:gd name="connsiteX1" fmla="*/ 430135 w 653414"/>
              <a:gd name="connsiteY1" fmla="*/ 949059 h 1004886"/>
              <a:gd name="connsiteX2" fmla="*/ 388270 w 653414"/>
              <a:gd name="connsiteY2" fmla="*/ 921145 h 1004886"/>
              <a:gd name="connsiteX3" fmla="*/ 248720 w 653414"/>
              <a:gd name="connsiteY3" fmla="*/ 739708 h 1004886"/>
              <a:gd name="connsiteX4" fmla="*/ 262675 w 653414"/>
              <a:gd name="connsiteY4" fmla="*/ 432659 h 1004886"/>
              <a:gd name="connsiteX5" fmla="*/ 11485 w 653414"/>
              <a:gd name="connsiteY5" fmla="*/ 321005 h 1004886"/>
              <a:gd name="connsiteX6" fmla="*/ 39395 w 653414"/>
              <a:gd name="connsiteY6" fmla="*/ 0 h 100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414" h="1004886">
                <a:moveTo>
                  <a:pt x="653414" y="1004886"/>
                </a:moveTo>
                <a:cubicBezTo>
                  <a:pt x="563870" y="983951"/>
                  <a:pt x="474326" y="963016"/>
                  <a:pt x="430135" y="949059"/>
                </a:cubicBezTo>
                <a:cubicBezTo>
                  <a:pt x="385944" y="935102"/>
                  <a:pt x="418506" y="956037"/>
                  <a:pt x="388270" y="921145"/>
                </a:cubicBezTo>
                <a:cubicBezTo>
                  <a:pt x="358034" y="886253"/>
                  <a:pt x="269652" y="821122"/>
                  <a:pt x="248720" y="739708"/>
                </a:cubicBezTo>
                <a:cubicBezTo>
                  <a:pt x="227787" y="658294"/>
                  <a:pt x="302214" y="502443"/>
                  <a:pt x="262675" y="432659"/>
                </a:cubicBezTo>
                <a:cubicBezTo>
                  <a:pt x="223136" y="362875"/>
                  <a:pt x="48698" y="393115"/>
                  <a:pt x="11485" y="321005"/>
                </a:cubicBezTo>
                <a:cubicBezTo>
                  <a:pt x="-25728" y="248895"/>
                  <a:pt x="39395" y="0"/>
                  <a:pt x="39395"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1" name="Freeform 20"/>
          <p:cNvSpPr/>
          <p:nvPr/>
        </p:nvSpPr>
        <p:spPr>
          <a:xfrm>
            <a:off x="1689100" y="3414713"/>
            <a:ext cx="376238" cy="542925"/>
          </a:xfrm>
          <a:custGeom>
            <a:avLst/>
            <a:gdLst>
              <a:gd name="connsiteX0" fmla="*/ 376785 w 376785"/>
              <a:gd name="connsiteY0" fmla="*/ 544314 h 544314"/>
              <a:gd name="connsiteX1" fmla="*/ 307010 w 376785"/>
              <a:gd name="connsiteY1" fmla="*/ 251222 h 544314"/>
              <a:gd name="connsiteX2" fmla="*/ 125595 w 376785"/>
              <a:gd name="connsiteY2" fmla="*/ 195395 h 544314"/>
              <a:gd name="connsiteX3" fmla="*/ 0 w 376785"/>
              <a:gd name="connsiteY3" fmla="*/ 0 h 544314"/>
              <a:gd name="connsiteX4" fmla="*/ 0 w 376785"/>
              <a:gd name="connsiteY4" fmla="*/ 0 h 544314"/>
              <a:gd name="connsiteX5" fmla="*/ 0 w 376785"/>
              <a:gd name="connsiteY5" fmla="*/ 0 h 54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85" h="544314">
                <a:moveTo>
                  <a:pt x="376785" y="544314"/>
                </a:moveTo>
                <a:cubicBezTo>
                  <a:pt x="362830" y="426844"/>
                  <a:pt x="348875" y="309375"/>
                  <a:pt x="307010" y="251222"/>
                </a:cubicBezTo>
                <a:cubicBezTo>
                  <a:pt x="265145" y="193069"/>
                  <a:pt x="176763" y="237265"/>
                  <a:pt x="125595" y="195395"/>
                </a:cubicBezTo>
                <a:cubicBezTo>
                  <a:pt x="74427" y="153525"/>
                  <a:pt x="0" y="0"/>
                  <a:pt x="0" y="0"/>
                </a:cubicBezTo>
                <a:lnTo>
                  <a:pt x="0" y="0"/>
                </a:lnTo>
                <a:lnTo>
                  <a:pt x="0" y="0"/>
                </a:ln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2" name="Freeform 21"/>
          <p:cNvSpPr/>
          <p:nvPr/>
        </p:nvSpPr>
        <p:spPr>
          <a:xfrm>
            <a:off x="2344738" y="3344863"/>
            <a:ext cx="250825" cy="138112"/>
          </a:xfrm>
          <a:custGeom>
            <a:avLst/>
            <a:gdLst>
              <a:gd name="connsiteX0" fmla="*/ 251190 w 251190"/>
              <a:gd name="connsiteY0" fmla="*/ 139568 h 139568"/>
              <a:gd name="connsiteX1" fmla="*/ 41865 w 251190"/>
              <a:gd name="connsiteY1" fmla="*/ 97698 h 139568"/>
              <a:gd name="connsiteX2" fmla="*/ 0 w 251190"/>
              <a:gd name="connsiteY2" fmla="*/ 0 h 139568"/>
            </a:gdLst>
            <a:ahLst/>
            <a:cxnLst>
              <a:cxn ang="0">
                <a:pos x="connsiteX0" y="connsiteY0"/>
              </a:cxn>
              <a:cxn ang="0">
                <a:pos x="connsiteX1" y="connsiteY1"/>
              </a:cxn>
              <a:cxn ang="0">
                <a:pos x="connsiteX2" y="connsiteY2"/>
              </a:cxn>
            </a:cxnLst>
            <a:rect l="l" t="t" r="r" b="b"/>
            <a:pathLst>
              <a:path w="251190" h="139568">
                <a:moveTo>
                  <a:pt x="251190" y="139568"/>
                </a:moveTo>
                <a:cubicBezTo>
                  <a:pt x="167460" y="130263"/>
                  <a:pt x="83730" y="120959"/>
                  <a:pt x="41865" y="97698"/>
                </a:cubicBezTo>
                <a:cubicBezTo>
                  <a:pt x="0" y="74437"/>
                  <a:pt x="0" y="0"/>
                  <a:pt x="0"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22"/>
          <p:cNvSpPr/>
          <p:nvPr/>
        </p:nvSpPr>
        <p:spPr>
          <a:xfrm>
            <a:off x="3379788" y="2882900"/>
            <a:ext cx="276225" cy="587375"/>
          </a:xfrm>
          <a:custGeom>
            <a:avLst/>
            <a:gdLst>
              <a:gd name="connsiteX0" fmla="*/ 276515 w 276515"/>
              <a:gd name="connsiteY0" fmla="*/ 586184 h 586184"/>
              <a:gd name="connsiteX1" fmla="*/ 136965 w 276515"/>
              <a:gd name="connsiteY1" fmla="*/ 404746 h 586184"/>
              <a:gd name="connsiteX2" fmla="*/ 164875 w 276515"/>
              <a:gd name="connsiteY2" fmla="*/ 293092 h 586184"/>
              <a:gd name="connsiteX3" fmla="*/ 11370 w 276515"/>
              <a:gd name="connsiteY3" fmla="*/ 125611 h 586184"/>
              <a:gd name="connsiteX4" fmla="*/ 11370 w 276515"/>
              <a:gd name="connsiteY4" fmla="*/ 0 h 58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15" h="586184">
                <a:moveTo>
                  <a:pt x="276515" y="586184"/>
                </a:moveTo>
                <a:cubicBezTo>
                  <a:pt x="216043" y="519889"/>
                  <a:pt x="155572" y="453595"/>
                  <a:pt x="136965" y="404746"/>
                </a:cubicBezTo>
                <a:cubicBezTo>
                  <a:pt x="118358" y="355897"/>
                  <a:pt x="185807" y="339614"/>
                  <a:pt x="164875" y="293092"/>
                </a:cubicBezTo>
                <a:cubicBezTo>
                  <a:pt x="143943" y="246570"/>
                  <a:pt x="36954" y="174460"/>
                  <a:pt x="11370" y="125611"/>
                </a:cubicBezTo>
                <a:cubicBezTo>
                  <a:pt x="-14214" y="76762"/>
                  <a:pt x="11370" y="0"/>
                  <a:pt x="11370"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4" name="Freeform 23"/>
          <p:cNvSpPr/>
          <p:nvPr/>
        </p:nvSpPr>
        <p:spPr>
          <a:xfrm>
            <a:off x="4089400" y="2870200"/>
            <a:ext cx="309563" cy="1171575"/>
          </a:xfrm>
          <a:custGeom>
            <a:avLst/>
            <a:gdLst>
              <a:gd name="connsiteX0" fmla="*/ 181415 w 309977"/>
              <a:gd name="connsiteY0" fmla="*/ 1172367 h 1172367"/>
              <a:gd name="connsiteX1" fmla="*/ 307009 w 309977"/>
              <a:gd name="connsiteY1" fmla="*/ 851362 h 1172367"/>
              <a:gd name="connsiteX2" fmla="*/ 69775 w 309977"/>
              <a:gd name="connsiteY2" fmla="*/ 614097 h 1172367"/>
              <a:gd name="connsiteX3" fmla="*/ 69775 w 309977"/>
              <a:gd name="connsiteY3" fmla="*/ 348919 h 1172367"/>
              <a:gd name="connsiteX4" fmla="*/ 0 w 309977"/>
              <a:gd name="connsiteY4" fmla="*/ 167481 h 1172367"/>
              <a:gd name="connsiteX5" fmla="*/ 69775 w 309977"/>
              <a:gd name="connsiteY5" fmla="*/ 0 h 11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77" h="1172367">
                <a:moveTo>
                  <a:pt x="181415" y="1172367"/>
                </a:moveTo>
                <a:cubicBezTo>
                  <a:pt x="253515" y="1058387"/>
                  <a:pt x="325616" y="944407"/>
                  <a:pt x="307009" y="851362"/>
                </a:cubicBezTo>
                <a:cubicBezTo>
                  <a:pt x="288402" y="758317"/>
                  <a:pt x="109314" y="697837"/>
                  <a:pt x="69775" y="614097"/>
                </a:cubicBezTo>
                <a:cubicBezTo>
                  <a:pt x="30236" y="530357"/>
                  <a:pt x="81404" y="423355"/>
                  <a:pt x="69775" y="348919"/>
                </a:cubicBezTo>
                <a:cubicBezTo>
                  <a:pt x="58146" y="274483"/>
                  <a:pt x="0" y="225634"/>
                  <a:pt x="0" y="167481"/>
                </a:cubicBezTo>
                <a:cubicBezTo>
                  <a:pt x="0" y="109328"/>
                  <a:pt x="69775" y="0"/>
                  <a:pt x="69775"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5" name="Freeform 24"/>
          <p:cNvSpPr/>
          <p:nvPr/>
        </p:nvSpPr>
        <p:spPr>
          <a:xfrm>
            <a:off x="6167438" y="2967038"/>
            <a:ext cx="85725" cy="349250"/>
          </a:xfrm>
          <a:custGeom>
            <a:avLst/>
            <a:gdLst>
              <a:gd name="connsiteX0" fmla="*/ 0 w 85223"/>
              <a:gd name="connsiteY0" fmla="*/ 348918 h 348918"/>
              <a:gd name="connsiteX1" fmla="*/ 83730 w 85223"/>
              <a:gd name="connsiteY1" fmla="*/ 223308 h 348918"/>
              <a:gd name="connsiteX2" fmla="*/ 55820 w 85223"/>
              <a:gd name="connsiteY2" fmla="*/ 0 h 348918"/>
            </a:gdLst>
            <a:ahLst/>
            <a:cxnLst>
              <a:cxn ang="0">
                <a:pos x="connsiteX0" y="connsiteY0"/>
              </a:cxn>
              <a:cxn ang="0">
                <a:pos x="connsiteX1" y="connsiteY1"/>
              </a:cxn>
              <a:cxn ang="0">
                <a:pos x="connsiteX2" y="connsiteY2"/>
              </a:cxn>
            </a:cxnLst>
            <a:rect l="l" t="t" r="r" b="b"/>
            <a:pathLst>
              <a:path w="85223" h="348918">
                <a:moveTo>
                  <a:pt x="0" y="348918"/>
                </a:moveTo>
                <a:cubicBezTo>
                  <a:pt x="37213" y="315189"/>
                  <a:pt x="74427" y="281461"/>
                  <a:pt x="83730" y="223308"/>
                </a:cubicBezTo>
                <a:cubicBezTo>
                  <a:pt x="93033" y="165155"/>
                  <a:pt x="55820" y="0"/>
                  <a:pt x="55820"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6" name="Freeform 25"/>
          <p:cNvSpPr/>
          <p:nvPr/>
        </p:nvSpPr>
        <p:spPr>
          <a:xfrm>
            <a:off x="5326063" y="3022600"/>
            <a:ext cx="284162" cy="879475"/>
          </a:xfrm>
          <a:custGeom>
            <a:avLst/>
            <a:gdLst>
              <a:gd name="connsiteX0" fmla="*/ 130673 w 284644"/>
              <a:gd name="connsiteY0" fmla="*/ 879275 h 879275"/>
              <a:gd name="connsiteX1" fmla="*/ 5078 w 284644"/>
              <a:gd name="connsiteY1" fmla="*/ 614097 h 879275"/>
              <a:gd name="connsiteX2" fmla="*/ 284178 w 284644"/>
              <a:gd name="connsiteY2" fmla="*/ 446616 h 879275"/>
              <a:gd name="connsiteX3" fmla="*/ 74853 w 284644"/>
              <a:gd name="connsiteY3" fmla="*/ 181437 h 879275"/>
              <a:gd name="connsiteX4" fmla="*/ 214403 w 284644"/>
              <a:gd name="connsiteY4" fmla="*/ 0 h 87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44" h="879275">
                <a:moveTo>
                  <a:pt x="130673" y="879275"/>
                </a:moveTo>
                <a:cubicBezTo>
                  <a:pt x="55083" y="782741"/>
                  <a:pt x="-20506" y="686207"/>
                  <a:pt x="5078" y="614097"/>
                </a:cubicBezTo>
                <a:cubicBezTo>
                  <a:pt x="30662" y="541987"/>
                  <a:pt x="272549" y="518726"/>
                  <a:pt x="284178" y="446616"/>
                </a:cubicBezTo>
                <a:cubicBezTo>
                  <a:pt x="295807" y="374506"/>
                  <a:pt x="86482" y="255873"/>
                  <a:pt x="74853" y="181437"/>
                </a:cubicBezTo>
                <a:cubicBezTo>
                  <a:pt x="63224" y="107001"/>
                  <a:pt x="214403" y="0"/>
                  <a:pt x="214403" y="0"/>
                </a:cubicBezTo>
              </a:path>
            </a:pathLst>
          </a:custGeom>
          <a:ln w="28575"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9" descr="img2.pdf"/>
          <p:cNvPicPr>
            <a:picLocks noChangeAspect="1"/>
          </p:cNvPicPr>
          <p:nvPr/>
        </p:nvPicPr>
        <p:blipFill>
          <a:blip r:embed="rId2">
            <a:extLst>
              <a:ext uri="{28A0092B-C50C-407E-A947-70E740481C1C}">
                <a14:useLocalDpi xmlns:a14="http://schemas.microsoft.com/office/drawing/2010/main" val="0"/>
              </a:ext>
            </a:extLst>
          </a:blip>
          <a:srcRect l="25140" t="4579" r="8636" b="86644"/>
          <a:stretch>
            <a:fillRect/>
          </a:stretch>
        </p:blipFill>
        <p:spPr bwMode="auto">
          <a:xfrm>
            <a:off x="3530600" y="2603500"/>
            <a:ext cx="52546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Content Placeholder 2"/>
          <p:cNvSpPr>
            <a:spLocks noGrp="1"/>
          </p:cNvSpPr>
          <p:nvPr>
            <p:ph idx="1"/>
          </p:nvPr>
        </p:nvSpPr>
        <p:spPr>
          <a:xfrm>
            <a:off x="95250" y="915988"/>
            <a:ext cx="9048750" cy="2135187"/>
          </a:xfrm>
        </p:spPr>
        <p:txBody>
          <a:bodyPr/>
          <a:lstStyle/>
          <a:p>
            <a:r>
              <a:rPr lang="en-US">
                <a:latin typeface="Arial" charset="0"/>
              </a:rPr>
              <a:t>Modularity: Subtraction between actual and expected number of edges </a:t>
            </a:r>
            <a:r>
              <a:rPr lang="en-US">
                <a:solidFill>
                  <a:srgbClr val="0000FF"/>
                </a:solidFill>
                <a:latin typeface="Arial" charset="0"/>
              </a:rPr>
              <a:t>within </a:t>
            </a:r>
            <a:r>
              <a:rPr lang="en-US">
                <a:latin typeface="Arial" charset="0"/>
              </a:rPr>
              <a:t>modules.</a:t>
            </a:r>
          </a:p>
          <a:p>
            <a:r>
              <a:rPr lang="en-US">
                <a:latin typeface="Arial" charset="0"/>
              </a:rPr>
              <a:t>Block modeling: Subtraction between actual and expected number of edges </a:t>
            </a:r>
            <a:r>
              <a:rPr lang="en-US">
                <a:solidFill>
                  <a:srgbClr val="FF0000"/>
                </a:solidFill>
                <a:latin typeface="Arial" charset="0"/>
              </a:rPr>
              <a:t>within and between </a:t>
            </a:r>
            <a:r>
              <a:rPr lang="en-US">
                <a:latin typeface="Arial" charset="0"/>
              </a:rPr>
              <a:t>modules.</a:t>
            </a:r>
          </a:p>
        </p:txBody>
      </p:sp>
      <p:sp>
        <p:nvSpPr>
          <p:cNvPr id="22531" name="Title 1"/>
          <p:cNvSpPr>
            <a:spLocks noGrp="1"/>
          </p:cNvSpPr>
          <p:nvPr>
            <p:ph type="title"/>
          </p:nvPr>
        </p:nvSpPr>
        <p:spPr/>
        <p:txBody>
          <a:bodyPr/>
          <a:lstStyle/>
          <a:p>
            <a:r>
              <a:rPr lang="en-US">
                <a:latin typeface="Arial" charset="0"/>
              </a:rPr>
              <a:t>From Modularity to Block Modeling</a:t>
            </a:r>
          </a:p>
        </p:txBody>
      </p:sp>
      <p:sp>
        <p:nvSpPr>
          <p:cNvPr id="4" name="Slide Number Placeholder 3"/>
          <p:cNvSpPr>
            <a:spLocks noGrp="1"/>
          </p:cNvSpPr>
          <p:nvPr>
            <p:ph type="sldNum" sz="quarter" idx="12"/>
          </p:nvPr>
        </p:nvSpPr>
        <p:spPr/>
        <p:txBody>
          <a:bodyPr/>
          <a:lstStyle/>
          <a:p>
            <a:pPr>
              <a:defRPr/>
            </a:pPr>
            <a:fld id="{3C26CE8B-4D2B-234A-97F4-0435BCA797B7}" type="slidenum">
              <a:rPr lang="en-US" smtClean="0"/>
              <a:pPr>
                <a:defRPr/>
              </a:pPr>
              <a:t>9</a:t>
            </a:fld>
            <a:endParaRPr lang="en-US"/>
          </a:p>
        </p:txBody>
      </p:sp>
      <p:grpSp>
        <p:nvGrpSpPr>
          <p:cNvPr id="22533" name="Group 7"/>
          <p:cNvGrpSpPr>
            <a:grpSpLocks/>
          </p:cNvGrpSpPr>
          <p:nvPr/>
        </p:nvGrpSpPr>
        <p:grpSpPr bwMode="auto">
          <a:xfrm>
            <a:off x="2957513" y="3340100"/>
            <a:ext cx="6186487" cy="2773363"/>
            <a:chOff x="150093" y="1027368"/>
            <a:chExt cx="8536232" cy="4319159"/>
          </a:xfrm>
        </p:grpSpPr>
        <p:sp>
          <p:nvSpPr>
            <p:cNvPr id="14" name="Chord 13"/>
            <p:cNvSpPr/>
            <p:nvPr/>
          </p:nvSpPr>
          <p:spPr>
            <a:xfrm>
              <a:off x="5479488" y="1212793"/>
              <a:ext cx="3206837" cy="4037312"/>
            </a:xfrm>
            <a:prstGeom prst="chord">
              <a:avLst>
                <a:gd name="adj1" fmla="val 16152725"/>
                <a:gd name="adj2" fmla="val 5443899"/>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Chord 14"/>
            <p:cNvSpPr/>
            <p:nvPr/>
          </p:nvSpPr>
          <p:spPr>
            <a:xfrm>
              <a:off x="4690921" y="1212793"/>
              <a:ext cx="3767596" cy="4037312"/>
            </a:xfrm>
            <a:prstGeom prst="chord">
              <a:avLst>
                <a:gd name="adj1" fmla="val 5327490"/>
                <a:gd name="adj2" fmla="val 1620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Chord 15"/>
            <p:cNvSpPr/>
            <p:nvPr/>
          </p:nvSpPr>
          <p:spPr>
            <a:xfrm>
              <a:off x="1045992" y="1212793"/>
              <a:ext cx="3206837" cy="4037312"/>
            </a:xfrm>
            <a:prstGeom prst="chord">
              <a:avLst>
                <a:gd name="adj1" fmla="val 16152725"/>
                <a:gd name="adj2" fmla="val 5443899"/>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Chord 16"/>
            <p:cNvSpPr/>
            <p:nvPr/>
          </p:nvSpPr>
          <p:spPr>
            <a:xfrm>
              <a:off x="327520" y="1212793"/>
              <a:ext cx="3769787" cy="4037312"/>
            </a:xfrm>
            <a:prstGeom prst="chord">
              <a:avLst>
                <a:gd name="adj1" fmla="val 5327490"/>
                <a:gd name="adj2" fmla="val 1620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2540" name="Picture 16" descr="mtm.pdf"/>
            <p:cNvPicPr>
              <a:picLocks noChangeAspect="1"/>
            </p:cNvPicPr>
            <p:nvPr/>
          </p:nvPicPr>
          <p:blipFill>
            <a:blip r:embed="rId3">
              <a:extLst>
                <a:ext uri="{28A0092B-C50C-407E-A947-70E740481C1C}">
                  <a14:useLocalDpi xmlns:a14="http://schemas.microsoft.com/office/drawing/2010/main" val="0"/>
                </a:ext>
              </a:extLst>
            </a:blip>
            <a:srcRect l="6795" t="10670" r="24954" b="62556"/>
            <a:stretch>
              <a:fillRect/>
            </a:stretch>
          </p:blipFill>
          <p:spPr bwMode="auto">
            <a:xfrm>
              <a:off x="150093" y="1027368"/>
              <a:ext cx="8507886" cy="431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Explosion 2 1"/>
          <p:cNvSpPr/>
          <p:nvPr/>
        </p:nvSpPr>
        <p:spPr>
          <a:xfrm rot="19779047">
            <a:off x="-279400" y="2998788"/>
            <a:ext cx="4535488" cy="2736850"/>
          </a:xfrm>
          <a:prstGeom prst="irregularSeal2">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latin typeface="Arial"/>
                <a:cs typeface="Arial"/>
              </a:rPr>
              <a:t>Interaction patterns in the same module are similar!</a:t>
            </a:r>
          </a:p>
        </p:txBody>
      </p:sp>
      <p:sp>
        <p:nvSpPr>
          <p:cNvPr id="13" name="Rectangle 12"/>
          <p:cNvSpPr/>
          <p:nvPr/>
        </p:nvSpPr>
        <p:spPr>
          <a:xfrm>
            <a:off x="4851400" y="3306763"/>
            <a:ext cx="2544763" cy="461962"/>
          </a:xfrm>
          <a:prstGeom prst="rect">
            <a:avLst/>
          </a:prstGeom>
          <a:solidFill>
            <a:schemeClr val="accent2">
              <a:alpha val="0"/>
            </a:schemeClr>
          </a:solidFill>
          <a:ln>
            <a:solidFill>
              <a:schemeClr val="lt1">
                <a:alpha val="0"/>
              </a:schemeClr>
            </a:solidFill>
          </a:ln>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en-US" sz="24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cs typeface="Arial"/>
              </a:rPr>
              <a:t>Image graph</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 grpId="0" animBg="1"/>
    </p:bldLst>
  </p:timing>
</p:sld>
</file>

<file path=ppt/theme/theme1.xml><?xml version="1.0" encoding="utf-8"?>
<a:theme xmlns:a="http://schemas.openxmlformats.org/drawingml/2006/main" name="Presentation_ACMBCB_Paper_13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19062</TotalTime>
  <Words>2665</Words>
  <Application>Microsoft Macintosh PowerPoint</Application>
  <PresentationFormat>On-screen Show (4:3)</PresentationFormat>
  <Paragraphs>585</Paragraphs>
  <Slides>75</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75</vt:i4>
      </vt:variant>
    </vt:vector>
  </HeadingPairs>
  <TitlesOfParts>
    <vt:vector size="86" baseType="lpstr">
      <vt:lpstr>Calibri</vt:lpstr>
      <vt:lpstr>ＭＳ Ｐゴシック</vt:lpstr>
      <vt:lpstr>Arial</vt:lpstr>
      <vt:lpstr>Tahoma</vt:lpstr>
      <vt:lpstr>Times New Roman</vt:lpstr>
      <vt:lpstr>ＭＳ 明朝</vt:lpstr>
      <vt:lpstr>Wingdings</vt:lpstr>
      <vt:lpstr>Presentation_ACMBCB_Paper_135</vt:lpstr>
      <vt:lpstr>Microsoft Equation</vt:lpstr>
      <vt:lpstr>Equation</vt:lpstr>
      <vt:lpstr>Microsoft Word Document</vt:lpstr>
      <vt:lpstr>Module Identification for Biological Networks</vt:lpstr>
      <vt:lpstr>Biological Networks</vt:lpstr>
      <vt:lpstr>Module Identification</vt:lpstr>
      <vt:lpstr>Challenges</vt:lpstr>
      <vt:lpstr>Community Detection</vt:lpstr>
      <vt:lpstr>Modularity</vt:lpstr>
      <vt:lpstr>Community Detection by Modularity</vt:lpstr>
      <vt:lpstr>From Modularity to Block Modeling</vt:lpstr>
      <vt:lpstr>From Modularity to Block Modeling</vt:lpstr>
      <vt:lpstr>From Modularity to Block Modeling</vt:lpstr>
      <vt:lpstr>From Modularity to Block Modeling</vt:lpstr>
      <vt:lpstr>Block Modeling</vt:lpstr>
      <vt:lpstr>Sub-gradient Frank-Wolfe with Path Generation</vt:lpstr>
      <vt:lpstr>Matrix Formulation</vt:lpstr>
      <vt:lpstr>Why Frank-Wolfe Method</vt:lpstr>
      <vt:lpstr>Subgradient</vt:lpstr>
      <vt:lpstr>Subgradient</vt:lpstr>
      <vt:lpstr>Sub-gradient Frank-Wolfe Method</vt:lpstr>
      <vt:lpstr>Path Generation (PG)</vt:lpstr>
      <vt:lpstr>Path Generation</vt:lpstr>
      <vt:lpstr>Path Generation</vt:lpstr>
      <vt:lpstr>Path Generation</vt:lpstr>
      <vt:lpstr>Path Generation</vt:lpstr>
      <vt:lpstr>SGPG vs. SA</vt:lpstr>
      <vt:lpstr>SGPG vs. SA</vt:lpstr>
      <vt:lpstr>SGPG vs. SA</vt:lpstr>
      <vt:lpstr>Conclusion</vt:lpstr>
      <vt:lpstr>Resolution Problem</vt:lpstr>
      <vt:lpstr>Normalized Cut</vt:lpstr>
      <vt:lpstr>Random Walk on Networks</vt:lpstr>
      <vt:lpstr>One-hop vs. Two-hop</vt:lpstr>
      <vt:lpstr>One-hop vs. Two-hop</vt:lpstr>
      <vt:lpstr>One-hop vs. Two-hop</vt:lpstr>
      <vt:lpstr>Two-hop Random Walk</vt:lpstr>
      <vt:lpstr>Spectral Method</vt:lpstr>
      <vt:lpstr>Greedy Method</vt:lpstr>
      <vt:lpstr>Greedy Method</vt:lpstr>
      <vt:lpstr>Experiment</vt:lpstr>
      <vt:lpstr>State-of-the-art Methods (non-overlapping)  </vt:lpstr>
      <vt:lpstr>State-of-the-art Methods (overlapping) </vt:lpstr>
      <vt:lpstr>Complex Prediction</vt:lpstr>
      <vt:lpstr>Sparse Module Identification </vt:lpstr>
      <vt:lpstr>Sparse Module Identification </vt:lpstr>
      <vt:lpstr>Conclusion</vt:lpstr>
      <vt:lpstr>Overcoming the degree heterogeneity</vt:lpstr>
      <vt:lpstr>Degree heterogeneity</vt:lpstr>
      <vt:lpstr>Overcoming the degree heterogeneity</vt:lpstr>
      <vt:lpstr>Spectral Clustering of Graphs with General Degrees[1]</vt:lpstr>
      <vt:lpstr>Laplacian</vt:lpstr>
      <vt:lpstr>Spectral Clustering of Graphs with General Degrees</vt:lpstr>
      <vt:lpstr>Spectral Clustering of Graphs with General Degrees</vt:lpstr>
      <vt:lpstr>FLCD</vt:lpstr>
      <vt:lpstr>Find low-conductance set Hv* near node v</vt:lpstr>
      <vt:lpstr>Find Low-conductance Set Hv* Near nNode v</vt:lpstr>
      <vt:lpstr>Carve the Cohesive Part C out of Hv* </vt:lpstr>
      <vt:lpstr>Illustration</vt:lpstr>
      <vt:lpstr>Protein complex prediction</vt:lpstr>
      <vt:lpstr>Protein complex prediction</vt:lpstr>
      <vt:lpstr>Borrow strengths across networks: ClusterM</vt:lpstr>
      <vt:lpstr>Motivation</vt:lpstr>
      <vt:lpstr>ClusterM procedure</vt:lpstr>
      <vt:lpstr>ClusterM</vt:lpstr>
      <vt:lpstr>Key step</vt:lpstr>
      <vt:lpstr>Competing algorithms</vt:lpstr>
      <vt:lpstr>Protein complex prediction</vt:lpstr>
      <vt:lpstr>Protein function prediction</vt:lpstr>
      <vt:lpstr>Conserved proteasome core complex</vt:lpstr>
      <vt:lpstr>Conclusions</vt:lpstr>
      <vt:lpstr>Conclusions</vt:lpstr>
      <vt:lpstr>Conclusions</vt:lpstr>
      <vt:lpstr>Future Work</vt:lpstr>
      <vt:lpstr>Protein Interaction Networks</vt:lpstr>
      <vt:lpstr>Gene Co-expression Networks</vt:lpstr>
      <vt:lpstr>Modularity</vt:lpstr>
      <vt:lpstr>GO Consistency</vt:lpstr>
    </vt:vector>
  </TitlesOfParts>
  <Company>University of South Florida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USF</dc:creator>
  <cp:lastModifiedBy>Yijie Wang</cp:lastModifiedBy>
  <cp:revision>700</cp:revision>
  <cp:lastPrinted>2012-10-03T15:26:00Z</cp:lastPrinted>
  <dcterms:created xsi:type="dcterms:W3CDTF">2012-10-02T00:56:39Z</dcterms:created>
  <dcterms:modified xsi:type="dcterms:W3CDTF">2015-06-09T02:24:19Z</dcterms:modified>
</cp:coreProperties>
</file>